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5"/>
  </p:sldMasterIdLst>
  <p:notesMasterIdLst>
    <p:notesMasterId r:id="rId25"/>
  </p:notesMasterIdLst>
  <p:handoutMasterIdLst>
    <p:handoutMasterId r:id="rId26"/>
  </p:handoutMasterIdLst>
  <p:sldIdLst>
    <p:sldId id="485" r:id="rId6"/>
    <p:sldId id="629" r:id="rId7"/>
    <p:sldId id="630" r:id="rId8"/>
    <p:sldId id="662" r:id="rId9"/>
    <p:sldId id="663" r:id="rId10"/>
    <p:sldId id="665" r:id="rId11"/>
    <p:sldId id="664" r:id="rId12"/>
    <p:sldId id="666" r:id="rId13"/>
    <p:sldId id="667" r:id="rId14"/>
    <p:sldId id="637" r:id="rId15"/>
    <p:sldId id="656" r:id="rId16"/>
    <p:sldId id="654" r:id="rId17"/>
    <p:sldId id="655" r:id="rId18"/>
    <p:sldId id="657" r:id="rId19"/>
    <p:sldId id="658" r:id="rId20"/>
    <p:sldId id="659" r:id="rId21"/>
    <p:sldId id="660" r:id="rId22"/>
    <p:sldId id="661" r:id="rId23"/>
    <p:sldId id="570" r:id="rId2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2" userDrawn="1">
          <p15:clr>
            <a:srgbClr val="A4A3A4"/>
          </p15:clr>
        </p15:guide>
        <p15:guide id="2" pos="2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70961AF-AA96-6605-B26B-369A59CF0E52}" name="WHITFIELD, KRISTINA M CIV USAF AFPC AFPC/DPCZC" initials="KW" userId="S::kristina.whitfield.1@us.af.mil::3adffc79-f368-4320-929d-e549395ab63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AWFORD, CORDELL Capt USAF AFPC AFPC/DP3" initials="CCCUAA" lastIdx="4" clrIdx="0">
    <p:extLst>
      <p:ext uri="{19B8F6BF-5375-455C-9EA6-DF929625EA0E}">
        <p15:presenceInfo xmlns:p15="http://schemas.microsoft.com/office/powerpoint/2012/main" userId="S-1-5-21-1271409858-1095883707-2794662393-23094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01"/>
    <a:srgbClr val="151C77"/>
    <a:srgbClr val="00CC99"/>
    <a:srgbClr val="00CC00"/>
    <a:srgbClr val="CC9900"/>
    <a:srgbClr val="0000FF"/>
    <a:srgbClr val="84582C"/>
    <a:srgbClr val="996633"/>
    <a:srgbClr val="777777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35" autoAdjust="0"/>
    <p:restoredTop sz="96677" autoAdjust="0"/>
  </p:normalViewPr>
  <p:slideViewPr>
    <p:cSldViewPr snapToGrid="0">
      <p:cViewPr varScale="1">
        <p:scale>
          <a:sx n="70" d="100"/>
          <a:sy n="70" d="100"/>
        </p:scale>
        <p:origin x="90" y="3450"/>
      </p:cViewPr>
      <p:guideLst>
        <p:guide orient="horz" pos="912"/>
        <p:guide pos="2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8/10/relationships/authors" Target="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B27DAF-6CB4-4027-AA54-E794412B345F}" type="doc">
      <dgm:prSet loTypeId="urn:microsoft.com/office/officeart/2005/8/layout/lProcess1" loCatId="process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EF4BA48-B76C-46FA-A964-AB95BDAA82A5}">
      <dgm:prSet phldrT="[Text]"/>
      <dgm:spPr/>
      <dgm:t>
        <a:bodyPr/>
        <a:lstStyle/>
        <a:p>
          <a:r>
            <a:rPr lang="en-US" dirty="0"/>
            <a:t>Approved</a:t>
          </a:r>
        </a:p>
      </dgm:t>
    </dgm:pt>
    <dgm:pt modelId="{3534BFA6-5A2D-4E36-8FD5-D4DA2E4EF3B7}" type="parTrans" cxnId="{9869F20B-1772-4F33-91FC-5DB6234EAC71}">
      <dgm:prSet/>
      <dgm:spPr/>
      <dgm:t>
        <a:bodyPr/>
        <a:lstStyle/>
        <a:p>
          <a:endParaRPr lang="en-US"/>
        </a:p>
      </dgm:t>
    </dgm:pt>
    <dgm:pt modelId="{DF6D8534-3455-4EB6-B381-00DB8B47B77E}" type="sibTrans" cxnId="{9869F20B-1772-4F33-91FC-5DB6234EAC71}">
      <dgm:prSet/>
      <dgm:spPr/>
      <dgm:t>
        <a:bodyPr/>
        <a:lstStyle/>
        <a:p>
          <a:endParaRPr lang="en-US"/>
        </a:p>
      </dgm:t>
    </dgm:pt>
    <dgm:pt modelId="{10223908-C769-46F6-9905-4448B612F6C9}">
      <dgm:prSet phldrT="[Text]"/>
      <dgm:spPr/>
      <dgm:t>
        <a:bodyPr/>
        <a:lstStyle/>
        <a:p>
          <a:r>
            <a:rPr lang="en-US" dirty="0"/>
            <a:t>PCS Unit notified</a:t>
          </a:r>
        </a:p>
      </dgm:t>
    </dgm:pt>
    <dgm:pt modelId="{EC313C64-AA41-49D7-B90E-70534B0801A3}" type="parTrans" cxnId="{F32944DA-41DD-4A55-AD38-DD8391A126CB}">
      <dgm:prSet/>
      <dgm:spPr/>
      <dgm:t>
        <a:bodyPr/>
        <a:lstStyle/>
        <a:p>
          <a:endParaRPr lang="en-US"/>
        </a:p>
      </dgm:t>
    </dgm:pt>
    <dgm:pt modelId="{9542C6E9-E9A5-4B77-B86E-423B3B3FA556}" type="sibTrans" cxnId="{F32944DA-41DD-4A55-AD38-DD8391A126CB}">
      <dgm:prSet/>
      <dgm:spPr/>
      <dgm:t>
        <a:bodyPr/>
        <a:lstStyle/>
        <a:p>
          <a:endParaRPr lang="en-US"/>
        </a:p>
      </dgm:t>
    </dgm:pt>
    <dgm:pt modelId="{36439E06-285A-4A6A-9B26-5529086D9F0A}">
      <dgm:prSet phldrT="[Text]"/>
      <dgm:spPr/>
      <dgm:t>
        <a:bodyPr/>
        <a:lstStyle/>
        <a:p>
          <a:r>
            <a:rPr lang="en-US" dirty="0"/>
            <a:t>Employee receive orders</a:t>
          </a:r>
        </a:p>
      </dgm:t>
    </dgm:pt>
    <dgm:pt modelId="{EC26B74C-5852-4AAE-BD5F-8FF5A0F850A7}" type="parTrans" cxnId="{0F4FD5E0-40A1-477D-BB06-A8F253C27E6A}">
      <dgm:prSet/>
      <dgm:spPr/>
      <dgm:t>
        <a:bodyPr/>
        <a:lstStyle/>
        <a:p>
          <a:endParaRPr lang="en-US"/>
        </a:p>
      </dgm:t>
    </dgm:pt>
    <dgm:pt modelId="{656FECB5-82C4-4058-B40C-6D5F6DF7437F}" type="sibTrans" cxnId="{0F4FD5E0-40A1-477D-BB06-A8F253C27E6A}">
      <dgm:prSet/>
      <dgm:spPr/>
      <dgm:t>
        <a:bodyPr/>
        <a:lstStyle/>
        <a:p>
          <a:endParaRPr lang="en-US"/>
        </a:p>
      </dgm:t>
    </dgm:pt>
    <dgm:pt modelId="{9DCAFF73-4589-4BBF-9247-C9AC1F2BF96E}">
      <dgm:prSet phldrT="[Text]"/>
      <dgm:spPr/>
      <dgm:t>
        <a:bodyPr/>
        <a:lstStyle/>
        <a:p>
          <a:r>
            <a:rPr lang="en-US" dirty="0"/>
            <a:t>Disapproved</a:t>
          </a:r>
        </a:p>
      </dgm:t>
    </dgm:pt>
    <dgm:pt modelId="{791D6696-78CE-47C3-8F23-D236BEA7C75E}" type="parTrans" cxnId="{1FEA6646-15C0-43A2-A09A-AE8620BE168B}">
      <dgm:prSet/>
      <dgm:spPr/>
      <dgm:t>
        <a:bodyPr/>
        <a:lstStyle/>
        <a:p>
          <a:endParaRPr lang="en-US"/>
        </a:p>
      </dgm:t>
    </dgm:pt>
    <dgm:pt modelId="{0206EC90-983C-4294-BC8E-3C22D4425A7F}" type="sibTrans" cxnId="{1FEA6646-15C0-43A2-A09A-AE8620BE168B}">
      <dgm:prSet/>
      <dgm:spPr/>
      <dgm:t>
        <a:bodyPr/>
        <a:lstStyle/>
        <a:p>
          <a:endParaRPr lang="en-US"/>
        </a:p>
      </dgm:t>
    </dgm:pt>
    <dgm:pt modelId="{9322B6AA-4998-4DB5-B2E6-42EA6F08BEB1}">
      <dgm:prSet phldrT="[Text]"/>
      <dgm:spPr/>
      <dgm:t>
        <a:bodyPr/>
        <a:lstStyle/>
        <a:p>
          <a:r>
            <a:rPr lang="en-US" dirty="0"/>
            <a:t>Staffer notified</a:t>
          </a:r>
        </a:p>
      </dgm:t>
    </dgm:pt>
    <dgm:pt modelId="{010873B1-9FAE-4B95-B288-6CA3D1D7DCAC}" type="parTrans" cxnId="{4810C732-9E22-4311-A0B0-412B9EA19517}">
      <dgm:prSet/>
      <dgm:spPr/>
      <dgm:t>
        <a:bodyPr/>
        <a:lstStyle/>
        <a:p>
          <a:endParaRPr lang="en-US"/>
        </a:p>
      </dgm:t>
    </dgm:pt>
    <dgm:pt modelId="{4B3FB917-DBD6-412F-8B1B-0ACE0755C20A}" type="sibTrans" cxnId="{4810C732-9E22-4311-A0B0-412B9EA19517}">
      <dgm:prSet/>
      <dgm:spPr/>
      <dgm:t>
        <a:bodyPr/>
        <a:lstStyle/>
        <a:p>
          <a:endParaRPr lang="en-US"/>
        </a:p>
      </dgm:t>
    </dgm:pt>
    <dgm:pt modelId="{61C25661-2863-4FCD-8D6B-C2104AE065B7}">
      <dgm:prSet phldrT="[Text]"/>
      <dgm:spPr>
        <a:ln w="38100">
          <a:solidFill>
            <a:schemeClr val="tx2">
              <a:alpha val="90000"/>
            </a:schemeClr>
          </a:solidFill>
        </a:ln>
      </dgm:spPr>
      <dgm:t>
        <a:bodyPr/>
        <a:lstStyle/>
        <a:p>
          <a:r>
            <a:rPr lang="en-US" dirty="0"/>
            <a:t>Employee Decision</a:t>
          </a:r>
        </a:p>
      </dgm:t>
    </dgm:pt>
    <dgm:pt modelId="{E64E7D63-DA21-4806-9F0B-7B07F3E6B297}" type="parTrans" cxnId="{79CCC2B0-3590-4C62-99FE-2DDEE8A1FB52}">
      <dgm:prSet/>
      <dgm:spPr/>
      <dgm:t>
        <a:bodyPr/>
        <a:lstStyle/>
        <a:p>
          <a:endParaRPr lang="en-US"/>
        </a:p>
      </dgm:t>
    </dgm:pt>
    <dgm:pt modelId="{2176EE9C-659E-4A9C-B040-331480663095}" type="sibTrans" cxnId="{79CCC2B0-3590-4C62-99FE-2DDEE8A1FB52}">
      <dgm:prSet/>
      <dgm:spPr/>
      <dgm:t>
        <a:bodyPr/>
        <a:lstStyle/>
        <a:p>
          <a:endParaRPr lang="en-US"/>
        </a:p>
      </dgm:t>
    </dgm:pt>
    <dgm:pt modelId="{09966B37-17AF-4DD5-83D7-A6CC73EAA312}">
      <dgm:prSet phldrT="[Text]"/>
      <dgm:spPr/>
      <dgm:t>
        <a:bodyPr/>
        <a:lstStyle/>
        <a:p>
          <a:r>
            <a:rPr lang="en-US" dirty="0"/>
            <a:t>Employee executes PCS</a:t>
          </a:r>
        </a:p>
      </dgm:t>
    </dgm:pt>
    <dgm:pt modelId="{508F51C1-0D22-481F-B884-02B357BD68E5}" type="parTrans" cxnId="{487186BC-42A4-4838-A280-4B6F2F39A191}">
      <dgm:prSet/>
      <dgm:spPr/>
      <dgm:t>
        <a:bodyPr/>
        <a:lstStyle/>
        <a:p>
          <a:endParaRPr lang="en-US"/>
        </a:p>
      </dgm:t>
    </dgm:pt>
    <dgm:pt modelId="{E4414D0E-4985-49E0-9112-1C5EE789BAFB}" type="sibTrans" cxnId="{487186BC-42A4-4838-A280-4B6F2F39A191}">
      <dgm:prSet/>
      <dgm:spPr/>
      <dgm:t>
        <a:bodyPr/>
        <a:lstStyle/>
        <a:p>
          <a:endParaRPr lang="en-US"/>
        </a:p>
      </dgm:t>
    </dgm:pt>
    <dgm:pt modelId="{6C5C2775-8B43-4772-82A7-402C28DD30E2}" type="pres">
      <dgm:prSet presAssocID="{14B27DAF-6CB4-4027-AA54-E794412B345F}" presName="Name0" presStyleCnt="0">
        <dgm:presLayoutVars>
          <dgm:dir/>
          <dgm:animLvl val="lvl"/>
          <dgm:resizeHandles val="exact"/>
        </dgm:presLayoutVars>
      </dgm:prSet>
      <dgm:spPr/>
    </dgm:pt>
    <dgm:pt modelId="{712B9F2C-EFAA-49C5-8546-17B000E344F7}" type="pres">
      <dgm:prSet presAssocID="{BEF4BA48-B76C-46FA-A964-AB95BDAA82A5}" presName="vertFlow" presStyleCnt="0"/>
      <dgm:spPr/>
    </dgm:pt>
    <dgm:pt modelId="{6B18F2B4-4999-46D3-8880-FD6F3D8E401C}" type="pres">
      <dgm:prSet presAssocID="{BEF4BA48-B76C-46FA-A964-AB95BDAA82A5}" presName="header" presStyleLbl="node1" presStyleIdx="0" presStyleCnt="2"/>
      <dgm:spPr/>
    </dgm:pt>
    <dgm:pt modelId="{FF0346FE-DEFA-4765-B670-D6C29071975D}" type="pres">
      <dgm:prSet presAssocID="{EC313C64-AA41-49D7-B90E-70534B0801A3}" presName="parTrans" presStyleLbl="sibTrans2D1" presStyleIdx="0" presStyleCnt="5"/>
      <dgm:spPr/>
    </dgm:pt>
    <dgm:pt modelId="{467BD7A5-E117-4167-BA7B-01807DEA0B9C}" type="pres">
      <dgm:prSet presAssocID="{10223908-C769-46F6-9905-4448B612F6C9}" presName="child" presStyleLbl="alignAccFollowNode1" presStyleIdx="0" presStyleCnt="5">
        <dgm:presLayoutVars>
          <dgm:chMax val="0"/>
          <dgm:bulletEnabled val="1"/>
        </dgm:presLayoutVars>
      </dgm:prSet>
      <dgm:spPr/>
    </dgm:pt>
    <dgm:pt modelId="{3F929C62-50C7-4398-A16C-F2DC649CA179}" type="pres">
      <dgm:prSet presAssocID="{9542C6E9-E9A5-4B77-B86E-423B3B3FA556}" presName="sibTrans" presStyleLbl="sibTrans2D1" presStyleIdx="1" presStyleCnt="5"/>
      <dgm:spPr/>
    </dgm:pt>
    <dgm:pt modelId="{AF08C76C-33AC-4854-94A3-DE8B9A136491}" type="pres">
      <dgm:prSet presAssocID="{36439E06-285A-4A6A-9B26-5529086D9F0A}" presName="child" presStyleLbl="alignAccFollowNode1" presStyleIdx="1" presStyleCnt="5">
        <dgm:presLayoutVars>
          <dgm:chMax val="0"/>
          <dgm:bulletEnabled val="1"/>
        </dgm:presLayoutVars>
      </dgm:prSet>
      <dgm:spPr/>
    </dgm:pt>
    <dgm:pt modelId="{67831771-9232-49FB-9CB6-2E1E740DB9C5}" type="pres">
      <dgm:prSet presAssocID="{656FECB5-82C4-4058-B40C-6D5F6DF7437F}" presName="sibTrans" presStyleLbl="sibTrans2D1" presStyleIdx="2" presStyleCnt="5"/>
      <dgm:spPr/>
    </dgm:pt>
    <dgm:pt modelId="{B08872F0-BBA8-4C91-9B92-D5AD69691D84}" type="pres">
      <dgm:prSet presAssocID="{09966B37-17AF-4DD5-83D7-A6CC73EAA312}" presName="child" presStyleLbl="alignAccFollowNode1" presStyleIdx="2" presStyleCnt="5">
        <dgm:presLayoutVars>
          <dgm:chMax val="0"/>
          <dgm:bulletEnabled val="1"/>
        </dgm:presLayoutVars>
      </dgm:prSet>
      <dgm:spPr/>
    </dgm:pt>
    <dgm:pt modelId="{F309147D-702D-4C5F-907B-0CF6870A4F68}" type="pres">
      <dgm:prSet presAssocID="{BEF4BA48-B76C-46FA-A964-AB95BDAA82A5}" presName="hSp" presStyleCnt="0"/>
      <dgm:spPr/>
    </dgm:pt>
    <dgm:pt modelId="{6423F7D1-7392-4D82-B95D-AEF16BFA1F26}" type="pres">
      <dgm:prSet presAssocID="{9DCAFF73-4589-4BBF-9247-C9AC1F2BF96E}" presName="vertFlow" presStyleCnt="0"/>
      <dgm:spPr/>
    </dgm:pt>
    <dgm:pt modelId="{84ACA86E-A296-42B5-A7AF-559A82D833E2}" type="pres">
      <dgm:prSet presAssocID="{9DCAFF73-4589-4BBF-9247-C9AC1F2BF96E}" presName="header" presStyleLbl="node1" presStyleIdx="1" presStyleCnt="2"/>
      <dgm:spPr/>
    </dgm:pt>
    <dgm:pt modelId="{C044F250-5E99-4592-A649-0860ECE962C3}" type="pres">
      <dgm:prSet presAssocID="{010873B1-9FAE-4B95-B288-6CA3D1D7DCAC}" presName="parTrans" presStyleLbl="sibTrans2D1" presStyleIdx="3" presStyleCnt="5"/>
      <dgm:spPr/>
    </dgm:pt>
    <dgm:pt modelId="{278383CF-F191-4865-8E3D-947AB8914E4C}" type="pres">
      <dgm:prSet presAssocID="{9322B6AA-4998-4DB5-B2E6-42EA6F08BEB1}" presName="child" presStyleLbl="alignAccFollowNode1" presStyleIdx="3" presStyleCnt="5">
        <dgm:presLayoutVars>
          <dgm:chMax val="0"/>
          <dgm:bulletEnabled val="1"/>
        </dgm:presLayoutVars>
      </dgm:prSet>
      <dgm:spPr/>
    </dgm:pt>
    <dgm:pt modelId="{FAF4FD89-EB39-47D3-8F37-EABF7C23FD81}" type="pres">
      <dgm:prSet presAssocID="{4B3FB917-DBD6-412F-8B1B-0ACE0755C20A}" presName="sibTrans" presStyleLbl="sibTrans2D1" presStyleIdx="4" presStyleCnt="5"/>
      <dgm:spPr/>
    </dgm:pt>
    <dgm:pt modelId="{6977F7F7-90C2-4F0E-8FA9-E7FF4F83FCD4}" type="pres">
      <dgm:prSet presAssocID="{61C25661-2863-4FCD-8D6B-C2104AE065B7}" presName="child" presStyleLbl="alignAccFollowNode1" presStyleIdx="4" presStyleCnt="5">
        <dgm:presLayoutVars>
          <dgm:chMax val="0"/>
          <dgm:bulletEnabled val="1"/>
        </dgm:presLayoutVars>
      </dgm:prSet>
      <dgm:spPr/>
    </dgm:pt>
  </dgm:ptLst>
  <dgm:cxnLst>
    <dgm:cxn modelId="{12C64906-ED7D-401C-AC44-0B8C6D021ACA}" type="presOf" srcId="{14B27DAF-6CB4-4027-AA54-E794412B345F}" destId="{6C5C2775-8B43-4772-82A7-402C28DD30E2}" srcOrd="0" destOrd="0" presId="urn:microsoft.com/office/officeart/2005/8/layout/lProcess1"/>
    <dgm:cxn modelId="{05B8BC09-B64F-421E-95B2-42885D076684}" type="presOf" srcId="{EC313C64-AA41-49D7-B90E-70534B0801A3}" destId="{FF0346FE-DEFA-4765-B670-D6C29071975D}" srcOrd="0" destOrd="0" presId="urn:microsoft.com/office/officeart/2005/8/layout/lProcess1"/>
    <dgm:cxn modelId="{75B1C20A-ED83-44F7-94DB-B051E7851AE3}" type="presOf" srcId="{BEF4BA48-B76C-46FA-A964-AB95BDAA82A5}" destId="{6B18F2B4-4999-46D3-8880-FD6F3D8E401C}" srcOrd="0" destOrd="0" presId="urn:microsoft.com/office/officeart/2005/8/layout/lProcess1"/>
    <dgm:cxn modelId="{9869F20B-1772-4F33-91FC-5DB6234EAC71}" srcId="{14B27DAF-6CB4-4027-AA54-E794412B345F}" destId="{BEF4BA48-B76C-46FA-A964-AB95BDAA82A5}" srcOrd="0" destOrd="0" parTransId="{3534BFA6-5A2D-4E36-8FD5-D4DA2E4EF3B7}" sibTransId="{DF6D8534-3455-4EB6-B381-00DB8B47B77E}"/>
    <dgm:cxn modelId="{2D66E22E-6B09-4E26-98B6-28FE0D1BC012}" type="presOf" srcId="{4B3FB917-DBD6-412F-8B1B-0ACE0755C20A}" destId="{FAF4FD89-EB39-47D3-8F37-EABF7C23FD81}" srcOrd="0" destOrd="0" presId="urn:microsoft.com/office/officeart/2005/8/layout/lProcess1"/>
    <dgm:cxn modelId="{4C844832-2151-4BCC-9627-9B4D39097604}" type="presOf" srcId="{9322B6AA-4998-4DB5-B2E6-42EA6F08BEB1}" destId="{278383CF-F191-4865-8E3D-947AB8914E4C}" srcOrd="0" destOrd="0" presId="urn:microsoft.com/office/officeart/2005/8/layout/lProcess1"/>
    <dgm:cxn modelId="{4810C732-9E22-4311-A0B0-412B9EA19517}" srcId="{9DCAFF73-4589-4BBF-9247-C9AC1F2BF96E}" destId="{9322B6AA-4998-4DB5-B2E6-42EA6F08BEB1}" srcOrd="0" destOrd="0" parTransId="{010873B1-9FAE-4B95-B288-6CA3D1D7DCAC}" sibTransId="{4B3FB917-DBD6-412F-8B1B-0ACE0755C20A}"/>
    <dgm:cxn modelId="{2DEB3F63-0B3B-490E-B137-B6F9E52B9476}" type="presOf" srcId="{61C25661-2863-4FCD-8D6B-C2104AE065B7}" destId="{6977F7F7-90C2-4F0E-8FA9-E7FF4F83FCD4}" srcOrd="0" destOrd="0" presId="urn:microsoft.com/office/officeart/2005/8/layout/lProcess1"/>
    <dgm:cxn modelId="{1FEA6646-15C0-43A2-A09A-AE8620BE168B}" srcId="{14B27DAF-6CB4-4027-AA54-E794412B345F}" destId="{9DCAFF73-4589-4BBF-9247-C9AC1F2BF96E}" srcOrd="1" destOrd="0" parTransId="{791D6696-78CE-47C3-8F23-D236BEA7C75E}" sibTransId="{0206EC90-983C-4294-BC8E-3C22D4425A7F}"/>
    <dgm:cxn modelId="{3967A86C-DAC9-4AD3-BC02-169A0CF6406C}" type="presOf" srcId="{9DCAFF73-4589-4BBF-9247-C9AC1F2BF96E}" destId="{84ACA86E-A296-42B5-A7AF-559A82D833E2}" srcOrd="0" destOrd="0" presId="urn:microsoft.com/office/officeart/2005/8/layout/lProcess1"/>
    <dgm:cxn modelId="{57D07C4F-BF9C-495C-9BAE-656C4622F683}" type="presOf" srcId="{656FECB5-82C4-4058-B40C-6D5F6DF7437F}" destId="{67831771-9232-49FB-9CB6-2E1E740DB9C5}" srcOrd="0" destOrd="0" presId="urn:microsoft.com/office/officeart/2005/8/layout/lProcess1"/>
    <dgm:cxn modelId="{2E231856-13FB-4B03-8B96-3DCDEC87AF63}" type="presOf" srcId="{10223908-C769-46F6-9905-4448B612F6C9}" destId="{467BD7A5-E117-4167-BA7B-01807DEA0B9C}" srcOrd="0" destOrd="0" presId="urn:microsoft.com/office/officeart/2005/8/layout/lProcess1"/>
    <dgm:cxn modelId="{13181A56-DA13-4A6A-84DD-5263B4B38E78}" type="presOf" srcId="{36439E06-285A-4A6A-9B26-5529086D9F0A}" destId="{AF08C76C-33AC-4854-94A3-DE8B9A136491}" srcOrd="0" destOrd="0" presId="urn:microsoft.com/office/officeart/2005/8/layout/lProcess1"/>
    <dgm:cxn modelId="{EFE2AB56-8782-4CBE-A834-77BDA67A9620}" type="presOf" srcId="{09966B37-17AF-4DD5-83D7-A6CC73EAA312}" destId="{B08872F0-BBA8-4C91-9B92-D5AD69691D84}" srcOrd="0" destOrd="0" presId="urn:microsoft.com/office/officeart/2005/8/layout/lProcess1"/>
    <dgm:cxn modelId="{F0B95F78-C0A3-4F62-8A25-C3A4D14037D2}" type="presOf" srcId="{010873B1-9FAE-4B95-B288-6CA3D1D7DCAC}" destId="{C044F250-5E99-4592-A649-0860ECE962C3}" srcOrd="0" destOrd="0" presId="urn:microsoft.com/office/officeart/2005/8/layout/lProcess1"/>
    <dgm:cxn modelId="{B0D3C49D-01A6-4633-9BC1-9963596FD1E7}" type="presOf" srcId="{9542C6E9-E9A5-4B77-B86E-423B3B3FA556}" destId="{3F929C62-50C7-4398-A16C-F2DC649CA179}" srcOrd="0" destOrd="0" presId="urn:microsoft.com/office/officeart/2005/8/layout/lProcess1"/>
    <dgm:cxn modelId="{79CCC2B0-3590-4C62-99FE-2DDEE8A1FB52}" srcId="{9DCAFF73-4589-4BBF-9247-C9AC1F2BF96E}" destId="{61C25661-2863-4FCD-8D6B-C2104AE065B7}" srcOrd="1" destOrd="0" parTransId="{E64E7D63-DA21-4806-9F0B-7B07F3E6B297}" sibTransId="{2176EE9C-659E-4A9C-B040-331480663095}"/>
    <dgm:cxn modelId="{487186BC-42A4-4838-A280-4B6F2F39A191}" srcId="{BEF4BA48-B76C-46FA-A964-AB95BDAA82A5}" destId="{09966B37-17AF-4DD5-83D7-A6CC73EAA312}" srcOrd="2" destOrd="0" parTransId="{508F51C1-0D22-481F-B884-02B357BD68E5}" sibTransId="{E4414D0E-4985-49E0-9112-1C5EE789BAFB}"/>
    <dgm:cxn modelId="{F32944DA-41DD-4A55-AD38-DD8391A126CB}" srcId="{BEF4BA48-B76C-46FA-A964-AB95BDAA82A5}" destId="{10223908-C769-46F6-9905-4448B612F6C9}" srcOrd="0" destOrd="0" parTransId="{EC313C64-AA41-49D7-B90E-70534B0801A3}" sibTransId="{9542C6E9-E9A5-4B77-B86E-423B3B3FA556}"/>
    <dgm:cxn modelId="{0F4FD5E0-40A1-477D-BB06-A8F253C27E6A}" srcId="{BEF4BA48-B76C-46FA-A964-AB95BDAA82A5}" destId="{36439E06-285A-4A6A-9B26-5529086D9F0A}" srcOrd="1" destOrd="0" parTransId="{EC26B74C-5852-4AAE-BD5F-8FF5A0F850A7}" sibTransId="{656FECB5-82C4-4058-B40C-6D5F6DF7437F}"/>
    <dgm:cxn modelId="{EF9E3271-5676-4C52-8DD6-BA432245BFD4}" type="presParOf" srcId="{6C5C2775-8B43-4772-82A7-402C28DD30E2}" destId="{712B9F2C-EFAA-49C5-8546-17B000E344F7}" srcOrd="0" destOrd="0" presId="urn:microsoft.com/office/officeart/2005/8/layout/lProcess1"/>
    <dgm:cxn modelId="{14A4C235-BC05-47C6-9AB2-9544BD11B783}" type="presParOf" srcId="{712B9F2C-EFAA-49C5-8546-17B000E344F7}" destId="{6B18F2B4-4999-46D3-8880-FD6F3D8E401C}" srcOrd="0" destOrd="0" presId="urn:microsoft.com/office/officeart/2005/8/layout/lProcess1"/>
    <dgm:cxn modelId="{BCB07DD3-A13C-4AA0-A558-BB35A6299562}" type="presParOf" srcId="{712B9F2C-EFAA-49C5-8546-17B000E344F7}" destId="{FF0346FE-DEFA-4765-B670-D6C29071975D}" srcOrd="1" destOrd="0" presId="urn:microsoft.com/office/officeart/2005/8/layout/lProcess1"/>
    <dgm:cxn modelId="{205A722E-ED9E-4F7C-ACCF-299B1732CA93}" type="presParOf" srcId="{712B9F2C-EFAA-49C5-8546-17B000E344F7}" destId="{467BD7A5-E117-4167-BA7B-01807DEA0B9C}" srcOrd="2" destOrd="0" presId="urn:microsoft.com/office/officeart/2005/8/layout/lProcess1"/>
    <dgm:cxn modelId="{122A37C2-54B9-4389-80B2-4E60B56F98FF}" type="presParOf" srcId="{712B9F2C-EFAA-49C5-8546-17B000E344F7}" destId="{3F929C62-50C7-4398-A16C-F2DC649CA179}" srcOrd="3" destOrd="0" presId="urn:microsoft.com/office/officeart/2005/8/layout/lProcess1"/>
    <dgm:cxn modelId="{D7AEAE9D-1F3F-452C-ABEF-72804F19046E}" type="presParOf" srcId="{712B9F2C-EFAA-49C5-8546-17B000E344F7}" destId="{AF08C76C-33AC-4854-94A3-DE8B9A136491}" srcOrd="4" destOrd="0" presId="urn:microsoft.com/office/officeart/2005/8/layout/lProcess1"/>
    <dgm:cxn modelId="{0F341C31-736B-4705-AE0D-3E249A344AC1}" type="presParOf" srcId="{712B9F2C-EFAA-49C5-8546-17B000E344F7}" destId="{67831771-9232-49FB-9CB6-2E1E740DB9C5}" srcOrd="5" destOrd="0" presId="urn:microsoft.com/office/officeart/2005/8/layout/lProcess1"/>
    <dgm:cxn modelId="{9CD9492C-F7C2-4B12-8081-00A06F0FAF37}" type="presParOf" srcId="{712B9F2C-EFAA-49C5-8546-17B000E344F7}" destId="{B08872F0-BBA8-4C91-9B92-D5AD69691D84}" srcOrd="6" destOrd="0" presId="urn:microsoft.com/office/officeart/2005/8/layout/lProcess1"/>
    <dgm:cxn modelId="{A732312C-482B-4AB4-ADE9-C152443ED9C2}" type="presParOf" srcId="{6C5C2775-8B43-4772-82A7-402C28DD30E2}" destId="{F309147D-702D-4C5F-907B-0CF6870A4F68}" srcOrd="1" destOrd="0" presId="urn:microsoft.com/office/officeart/2005/8/layout/lProcess1"/>
    <dgm:cxn modelId="{22CF6818-5F5E-4B8E-9A4A-5100980E4400}" type="presParOf" srcId="{6C5C2775-8B43-4772-82A7-402C28DD30E2}" destId="{6423F7D1-7392-4D82-B95D-AEF16BFA1F26}" srcOrd="2" destOrd="0" presId="urn:microsoft.com/office/officeart/2005/8/layout/lProcess1"/>
    <dgm:cxn modelId="{C1CEE0C1-BD7C-47FB-A9AE-5C8A9AF7AFCA}" type="presParOf" srcId="{6423F7D1-7392-4D82-B95D-AEF16BFA1F26}" destId="{84ACA86E-A296-42B5-A7AF-559A82D833E2}" srcOrd="0" destOrd="0" presId="urn:microsoft.com/office/officeart/2005/8/layout/lProcess1"/>
    <dgm:cxn modelId="{0EDD38E3-D4E8-4719-9645-B16B3F42FE40}" type="presParOf" srcId="{6423F7D1-7392-4D82-B95D-AEF16BFA1F26}" destId="{C044F250-5E99-4592-A649-0860ECE962C3}" srcOrd="1" destOrd="0" presId="urn:microsoft.com/office/officeart/2005/8/layout/lProcess1"/>
    <dgm:cxn modelId="{9CBB8DF6-8C77-40AB-AFDF-4A6CC73A92C4}" type="presParOf" srcId="{6423F7D1-7392-4D82-B95D-AEF16BFA1F26}" destId="{278383CF-F191-4865-8E3D-947AB8914E4C}" srcOrd="2" destOrd="0" presId="urn:microsoft.com/office/officeart/2005/8/layout/lProcess1"/>
    <dgm:cxn modelId="{034A1AEC-49BA-4378-9808-0E34E2BF3389}" type="presParOf" srcId="{6423F7D1-7392-4D82-B95D-AEF16BFA1F26}" destId="{FAF4FD89-EB39-47D3-8F37-EABF7C23FD81}" srcOrd="3" destOrd="0" presId="urn:microsoft.com/office/officeart/2005/8/layout/lProcess1"/>
    <dgm:cxn modelId="{736F94D1-AFCE-43F2-97C2-85B2F6F9EE63}" type="presParOf" srcId="{6423F7D1-7392-4D82-B95D-AEF16BFA1F26}" destId="{6977F7F7-90C2-4F0E-8FA9-E7FF4F83FCD4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B27DAF-6CB4-4027-AA54-E794412B345F}" type="doc">
      <dgm:prSet loTypeId="urn:microsoft.com/office/officeart/2005/8/layout/lProcess1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BEF4BA48-B76C-46FA-A964-AB95BDAA82A5}">
      <dgm:prSet phldrT="[Text]"/>
      <dgm:spPr/>
      <dgm:t>
        <a:bodyPr/>
        <a:lstStyle/>
        <a:p>
          <a:r>
            <a:rPr lang="en-US" dirty="0"/>
            <a:t>Self Move</a:t>
          </a:r>
        </a:p>
      </dgm:t>
    </dgm:pt>
    <dgm:pt modelId="{3534BFA6-5A2D-4E36-8FD5-D4DA2E4EF3B7}" type="parTrans" cxnId="{9869F20B-1772-4F33-91FC-5DB6234EAC71}">
      <dgm:prSet/>
      <dgm:spPr/>
      <dgm:t>
        <a:bodyPr/>
        <a:lstStyle/>
        <a:p>
          <a:endParaRPr lang="en-US"/>
        </a:p>
      </dgm:t>
    </dgm:pt>
    <dgm:pt modelId="{DF6D8534-3455-4EB6-B381-00DB8B47B77E}" type="sibTrans" cxnId="{9869F20B-1772-4F33-91FC-5DB6234EAC71}">
      <dgm:prSet/>
      <dgm:spPr/>
      <dgm:t>
        <a:bodyPr/>
        <a:lstStyle/>
        <a:p>
          <a:endParaRPr lang="en-US"/>
        </a:p>
      </dgm:t>
    </dgm:pt>
    <dgm:pt modelId="{10223908-C769-46F6-9905-4448B612F6C9}">
      <dgm:prSet phldrT="[Text]"/>
      <dgm:spPr/>
      <dgm:t>
        <a:bodyPr/>
        <a:lstStyle/>
        <a:p>
          <a:r>
            <a:rPr lang="en-US" dirty="0"/>
            <a:t>Staffer notified</a:t>
          </a:r>
        </a:p>
      </dgm:t>
    </dgm:pt>
    <dgm:pt modelId="{EC313C64-AA41-49D7-B90E-70534B0801A3}" type="parTrans" cxnId="{F32944DA-41DD-4A55-AD38-DD8391A126CB}">
      <dgm:prSet/>
      <dgm:spPr/>
      <dgm:t>
        <a:bodyPr/>
        <a:lstStyle/>
        <a:p>
          <a:endParaRPr lang="en-US"/>
        </a:p>
      </dgm:t>
    </dgm:pt>
    <dgm:pt modelId="{9542C6E9-E9A5-4B77-B86E-423B3B3FA556}" type="sibTrans" cxnId="{F32944DA-41DD-4A55-AD38-DD8391A126CB}">
      <dgm:prSet/>
      <dgm:spPr/>
      <dgm:t>
        <a:bodyPr/>
        <a:lstStyle/>
        <a:p>
          <a:endParaRPr lang="en-US"/>
        </a:p>
      </dgm:t>
    </dgm:pt>
    <dgm:pt modelId="{36439E06-285A-4A6A-9B26-5529086D9F0A}">
      <dgm:prSet phldrT="[Text]"/>
      <dgm:spPr/>
      <dgm:t>
        <a:bodyPr/>
        <a:lstStyle/>
        <a:p>
          <a:r>
            <a:rPr lang="en-US" dirty="0"/>
            <a:t>TJO issued without PCS</a:t>
          </a:r>
        </a:p>
      </dgm:t>
    </dgm:pt>
    <dgm:pt modelId="{EC26B74C-5852-4AAE-BD5F-8FF5A0F850A7}" type="parTrans" cxnId="{0F4FD5E0-40A1-477D-BB06-A8F253C27E6A}">
      <dgm:prSet/>
      <dgm:spPr/>
      <dgm:t>
        <a:bodyPr/>
        <a:lstStyle/>
        <a:p>
          <a:endParaRPr lang="en-US"/>
        </a:p>
      </dgm:t>
    </dgm:pt>
    <dgm:pt modelId="{656FECB5-82C4-4058-B40C-6D5F6DF7437F}" type="sibTrans" cxnId="{0F4FD5E0-40A1-477D-BB06-A8F253C27E6A}">
      <dgm:prSet/>
      <dgm:spPr/>
      <dgm:t>
        <a:bodyPr/>
        <a:lstStyle/>
        <a:p>
          <a:endParaRPr lang="en-US"/>
        </a:p>
      </dgm:t>
    </dgm:pt>
    <dgm:pt modelId="{09966B37-17AF-4DD5-83D7-A6CC73EAA312}">
      <dgm:prSet phldrT="[Text]"/>
      <dgm:spPr/>
      <dgm:t>
        <a:bodyPr/>
        <a:lstStyle/>
        <a:p>
          <a:r>
            <a:rPr lang="en-US" dirty="0"/>
            <a:t>Employee executes move</a:t>
          </a:r>
        </a:p>
      </dgm:t>
    </dgm:pt>
    <dgm:pt modelId="{508F51C1-0D22-481F-B884-02B357BD68E5}" type="parTrans" cxnId="{487186BC-42A4-4838-A280-4B6F2F39A191}">
      <dgm:prSet/>
      <dgm:spPr/>
      <dgm:t>
        <a:bodyPr/>
        <a:lstStyle/>
        <a:p>
          <a:endParaRPr lang="en-US"/>
        </a:p>
      </dgm:t>
    </dgm:pt>
    <dgm:pt modelId="{E4414D0E-4985-49E0-9112-1C5EE789BAFB}" type="sibTrans" cxnId="{487186BC-42A4-4838-A280-4B6F2F39A191}">
      <dgm:prSet/>
      <dgm:spPr/>
      <dgm:t>
        <a:bodyPr/>
        <a:lstStyle/>
        <a:p>
          <a:endParaRPr lang="en-US"/>
        </a:p>
      </dgm:t>
    </dgm:pt>
    <dgm:pt modelId="{6C5C2775-8B43-4772-82A7-402C28DD30E2}" type="pres">
      <dgm:prSet presAssocID="{14B27DAF-6CB4-4027-AA54-E794412B345F}" presName="Name0" presStyleCnt="0">
        <dgm:presLayoutVars>
          <dgm:dir/>
          <dgm:animLvl val="lvl"/>
          <dgm:resizeHandles val="exact"/>
        </dgm:presLayoutVars>
      </dgm:prSet>
      <dgm:spPr/>
    </dgm:pt>
    <dgm:pt modelId="{712B9F2C-EFAA-49C5-8546-17B000E344F7}" type="pres">
      <dgm:prSet presAssocID="{BEF4BA48-B76C-46FA-A964-AB95BDAA82A5}" presName="vertFlow" presStyleCnt="0"/>
      <dgm:spPr/>
    </dgm:pt>
    <dgm:pt modelId="{6B18F2B4-4999-46D3-8880-FD6F3D8E401C}" type="pres">
      <dgm:prSet presAssocID="{BEF4BA48-B76C-46FA-A964-AB95BDAA82A5}" presName="header" presStyleLbl="node1" presStyleIdx="0" presStyleCnt="1"/>
      <dgm:spPr/>
    </dgm:pt>
    <dgm:pt modelId="{FF0346FE-DEFA-4765-B670-D6C29071975D}" type="pres">
      <dgm:prSet presAssocID="{EC313C64-AA41-49D7-B90E-70534B0801A3}" presName="parTrans" presStyleLbl="sibTrans2D1" presStyleIdx="0" presStyleCnt="3"/>
      <dgm:spPr/>
    </dgm:pt>
    <dgm:pt modelId="{467BD7A5-E117-4167-BA7B-01807DEA0B9C}" type="pres">
      <dgm:prSet presAssocID="{10223908-C769-46F6-9905-4448B612F6C9}" presName="child" presStyleLbl="alignAccFollowNode1" presStyleIdx="0" presStyleCnt="3">
        <dgm:presLayoutVars>
          <dgm:chMax val="0"/>
          <dgm:bulletEnabled val="1"/>
        </dgm:presLayoutVars>
      </dgm:prSet>
      <dgm:spPr/>
    </dgm:pt>
    <dgm:pt modelId="{3F929C62-50C7-4398-A16C-F2DC649CA179}" type="pres">
      <dgm:prSet presAssocID="{9542C6E9-E9A5-4B77-B86E-423B3B3FA556}" presName="sibTrans" presStyleLbl="sibTrans2D1" presStyleIdx="1" presStyleCnt="3"/>
      <dgm:spPr/>
    </dgm:pt>
    <dgm:pt modelId="{AF08C76C-33AC-4854-94A3-DE8B9A136491}" type="pres">
      <dgm:prSet presAssocID="{36439E06-285A-4A6A-9B26-5529086D9F0A}" presName="child" presStyleLbl="alignAccFollowNode1" presStyleIdx="1" presStyleCnt="3">
        <dgm:presLayoutVars>
          <dgm:chMax val="0"/>
          <dgm:bulletEnabled val="1"/>
        </dgm:presLayoutVars>
      </dgm:prSet>
      <dgm:spPr/>
    </dgm:pt>
    <dgm:pt modelId="{67831771-9232-49FB-9CB6-2E1E740DB9C5}" type="pres">
      <dgm:prSet presAssocID="{656FECB5-82C4-4058-B40C-6D5F6DF7437F}" presName="sibTrans" presStyleLbl="sibTrans2D1" presStyleIdx="2" presStyleCnt="3"/>
      <dgm:spPr/>
    </dgm:pt>
    <dgm:pt modelId="{B08872F0-BBA8-4C91-9B92-D5AD69691D84}" type="pres">
      <dgm:prSet presAssocID="{09966B37-17AF-4DD5-83D7-A6CC73EAA312}" presName="child" presStyleLbl="alignAccFollowNode1" presStyleIdx="2" presStyleCnt="3">
        <dgm:presLayoutVars>
          <dgm:chMax val="0"/>
          <dgm:bulletEnabled val="1"/>
        </dgm:presLayoutVars>
      </dgm:prSet>
      <dgm:spPr/>
    </dgm:pt>
  </dgm:ptLst>
  <dgm:cxnLst>
    <dgm:cxn modelId="{12C64906-ED7D-401C-AC44-0B8C6D021ACA}" type="presOf" srcId="{14B27DAF-6CB4-4027-AA54-E794412B345F}" destId="{6C5C2775-8B43-4772-82A7-402C28DD30E2}" srcOrd="0" destOrd="0" presId="urn:microsoft.com/office/officeart/2005/8/layout/lProcess1"/>
    <dgm:cxn modelId="{05B8BC09-B64F-421E-95B2-42885D076684}" type="presOf" srcId="{EC313C64-AA41-49D7-B90E-70534B0801A3}" destId="{FF0346FE-DEFA-4765-B670-D6C29071975D}" srcOrd="0" destOrd="0" presId="urn:microsoft.com/office/officeart/2005/8/layout/lProcess1"/>
    <dgm:cxn modelId="{75B1C20A-ED83-44F7-94DB-B051E7851AE3}" type="presOf" srcId="{BEF4BA48-B76C-46FA-A964-AB95BDAA82A5}" destId="{6B18F2B4-4999-46D3-8880-FD6F3D8E401C}" srcOrd="0" destOrd="0" presId="urn:microsoft.com/office/officeart/2005/8/layout/lProcess1"/>
    <dgm:cxn modelId="{9869F20B-1772-4F33-91FC-5DB6234EAC71}" srcId="{14B27DAF-6CB4-4027-AA54-E794412B345F}" destId="{BEF4BA48-B76C-46FA-A964-AB95BDAA82A5}" srcOrd="0" destOrd="0" parTransId="{3534BFA6-5A2D-4E36-8FD5-D4DA2E4EF3B7}" sibTransId="{DF6D8534-3455-4EB6-B381-00DB8B47B77E}"/>
    <dgm:cxn modelId="{57D07C4F-BF9C-495C-9BAE-656C4622F683}" type="presOf" srcId="{656FECB5-82C4-4058-B40C-6D5F6DF7437F}" destId="{67831771-9232-49FB-9CB6-2E1E740DB9C5}" srcOrd="0" destOrd="0" presId="urn:microsoft.com/office/officeart/2005/8/layout/lProcess1"/>
    <dgm:cxn modelId="{2E231856-13FB-4B03-8B96-3DCDEC87AF63}" type="presOf" srcId="{10223908-C769-46F6-9905-4448B612F6C9}" destId="{467BD7A5-E117-4167-BA7B-01807DEA0B9C}" srcOrd="0" destOrd="0" presId="urn:microsoft.com/office/officeart/2005/8/layout/lProcess1"/>
    <dgm:cxn modelId="{13181A56-DA13-4A6A-84DD-5263B4B38E78}" type="presOf" srcId="{36439E06-285A-4A6A-9B26-5529086D9F0A}" destId="{AF08C76C-33AC-4854-94A3-DE8B9A136491}" srcOrd="0" destOrd="0" presId="urn:microsoft.com/office/officeart/2005/8/layout/lProcess1"/>
    <dgm:cxn modelId="{EFE2AB56-8782-4CBE-A834-77BDA67A9620}" type="presOf" srcId="{09966B37-17AF-4DD5-83D7-A6CC73EAA312}" destId="{B08872F0-BBA8-4C91-9B92-D5AD69691D84}" srcOrd="0" destOrd="0" presId="urn:microsoft.com/office/officeart/2005/8/layout/lProcess1"/>
    <dgm:cxn modelId="{B0D3C49D-01A6-4633-9BC1-9963596FD1E7}" type="presOf" srcId="{9542C6E9-E9A5-4B77-B86E-423B3B3FA556}" destId="{3F929C62-50C7-4398-A16C-F2DC649CA179}" srcOrd="0" destOrd="0" presId="urn:microsoft.com/office/officeart/2005/8/layout/lProcess1"/>
    <dgm:cxn modelId="{487186BC-42A4-4838-A280-4B6F2F39A191}" srcId="{BEF4BA48-B76C-46FA-A964-AB95BDAA82A5}" destId="{09966B37-17AF-4DD5-83D7-A6CC73EAA312}" srcOrd="2" destOrd="0" parTransId="{508F51C1-0D22-481F-B884-02B357BD68E5}" sibTransId="{E4414D0E-4985-49E0-9112-1C5EE789BAFB}"/>
    <dgm:cxn modelId="{F32944DA-41DD-4A55-AD38-DD8391A126CB}" srcId="{BEF4BA48-B76C-46FA-A964-AB95BDAA82A5}" destId="{10223908-C769-46F6-9905-4448B612F6C9}" srcOrd="0" destOrd="0" parTransId="{EC313C64-AA41-49D7-B90E-70534B0801A3}" sibTransId="{9542C6E9-E9A5-4B77-B86E-423B3B3FA556}"/>
    <dgm:cxn modelId="{0F4FD5E0-40A1-477D-BB06-A8F253C27E6A}" srcId="{BEF4BA48-B76C-46FA-A964-AB95BDAA82A5}" destId="{36439E06-285A-4A6A-9B26-5529086D9F0A}" srcOrd="1" destOrd="0" parTransId="{EC26B74C-5852-4AAE-BD5F-8FF5A0F850A7}" sibTransId="{656FECB5-82C4-4058-B40C-6D5F6DF7437F}"/>
    <dgm:cxn modelId="{EF9E3271-5676-4C52-8DD6-BA432245BFD4}" type="presParOf" srcId="{6C5C2775-8B43-4772-82A7-402C28DD30E2}" destId="{712B9F2C-EFAA-49C5-8546-17B000E344F7}" srcOrd="0" destOrd="0" presId="urn:microsoft.com/office/officeart/2005/8/layout/lProcess1"/>
    <dgm:cxn modelId="{14A4C235-BC05-47C6-9AB2-9544BD11B783}" type="presParOf" srcId="{712B9F2C-EFAA-49C5-8546-17B000E344F7}" destId="{6B18F2B4-4999-46D3-8880-FD6F3D8E401C}" srcOrd="0" destOrd="0" presId="urn:microsoft.com/office/officeart/2005/8/layout/lProcess1"/>
    <dgm:cxn modelId="{BCB07DD3-A13C-4AA0-A558-BB35A6299562}" type="presParOf" srcId="{712B9F2C-EFAA-49C5-8546-17B000E344F7}" destId="{FF0346FE-DEFA-4765-B670-D6C29071975D}" srcOrd="1" destOrd="0" presId="urn:microsoft.com/office/officeart/2005/8/layout/lProcess1"/>
    <dgm:cxn modelId="{205A722E-ED9E-4F7C-ACCF-299B1732CA93}" type="presParOf" srcId="{712B9F2C-EFAA-49C5-8546-17B000E344F7}" destId="{467BD7A5-E117-4167-BA7B-01807DEA0B9C}" srcOrd="2" destOrd="0" presId="urn:microsoft.com/office/officeart/2005/8/layout/lProcess1"/>
    <dgm:cxn modelId="{122A37C2-54B9-4389-80B2-4E60B56F98FF}" type="presParOf" srcId="{712B9F2C-EFAA-49C5-8546-17B000E344F7}" destId="{3F929C62-50C7-4398-A16C-F2DC649CA179}" srcOrd="3" destOrd="0" presId="urn:microsoft.com/office/officeart/2005/8/layout/lProcess1"/>
    <dgm:cxn modelId="{D7AEAE9D-1F3F-452C-ABEF-72804F19046E}" type="presParOf" srcId="{712B9F2C-EFAA-49C5-8546-17B000E344F7}" destId="{AF08C76C-33AC-4854-94A3-DE8B9A136491}" srcOrd="4" destOrd="0" presId="urn:microsoft.com/office/officeart/2005/8/layout/lProcess1"/>
    <dgm:cxn modelId="{0F341C31-736B-4705-AE0D-3E249A344AC1}" type="presParOf" srcId="{712B9F2C-EFAA-49C5-8546-17B000E344F7}" destId="{67831771-9232-49FB-9CB6-2E1E740DB9C5}" srcOrd="5" destOrd="0" presId="urn:microsoft.com/office/officeart/2005/8/layout/lProcess1"/>
    <dgm:cxn modelId="{9CD9492C-F7C2-4B12-8081-00A06F0FAF37}" type="presParOf" srcId="{712B9F2C-EFAA-49C5-8546-17B000E344F7}" destId="{B08872F0-BBA8-4C91-9B92-D5AD69691D84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B27DAF-6CB4-4027-AA54-E794412B345F}" type="doc">
      <dgm:prSet loTypeId="urn:microsoft.com/office/officeart/2005/8/layout/lProcess1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9DCAFF73-4589-4BBF-9247-C9AC1F2BF96E}">
      <dgm:prSet phldrT="[Text]"/>
      <dgm:spPr/>
      <dgm:t>
        <a:bodyPr/>
        <a:lstStyle/>
        <a:p>
          <a:r>
            <a:rPr lang="en-US" dirty="0"/>
            <a:t>Decline Position</a:t>
          </a:r>
        </a:p>
      </dgm:t>
    </dgm:pt>
    <dgm:pt modelId="{791D6696-78CE-47C3-8F23-D236BEA7C75E}" type="parTrans" cxnId="{1FEA6646-15C0-43A2-A09A-AE8620BE168B}">
      <dgm:prSet/>
      <dgm:spPr/>
      <dgm:t>
        <a:bodyPr/>
        <a:lstStyle/>
        <a:p>
          <a:endParaRPr lang="en-US"/>
        </a:p>
      </dgm:t>
    </dgm:pt>
    <dgm:pt modelId="{0206EC90-983C-4294-BC8E-3C22D4425A7F}" type="sibTrans" cxnId="{1FEA6646-15C0-43A2-A09A-AE8620BE168B}">
      <dgm:prSet/>
      <dgm:spPr/>
      <dgm:t>
        <a:bodyPr/>
        <a:lstStyle/>
        <a:p>
          <a:endParaRPr lang="en-US"/>
        </a:p>
      </dgm:t>
    </dgm:pt>
    <dgm:pt modelId="{9322B6AA-4998-4DB5-B2E6-42EA6F08BEB1}">
      <dgm:prSet phldrT="[Text]"/>
      <dgm:spPr/>
      <dgm:t>
        <a:bodyPr/>
        <a:lstStyle/>
        <a:p>
          <a:r>
            <a:rPr lang="en-US" dirty="0"/>
            <a:t>Staffer notified</a:t>
          </a:r>
        </a:p>
      </dgm:t>
    </dgm:pt>
    <dgm:pt modelId="{010873B1-9FAE-4B95-B288-6CA3D1D7DCAC}" type="parTrans" cxnId="{4810C732-9E22-4311-A0B0-412B9EA19517}">
      <dgm:prSet/>
      <dgm:spPr/>
      <dgm:t>
        <a:bodyPr/>
        <a:lstStyle/>
        <a:p>
          <a:endParaRPr lang="en-US"/>
        </a:p>
      </dgm:t>
    </dgm:pt>
    <dgm:pt modelId="{4B3FB917-DBD6-412F-8B1B-0ACE0755C20A}" type="sibTrans" cxnId="{4810C732-9E22-4311-A0B0-412B9EA19517}">
      <dgm:prSet/>
      <dgm:spPr/>
      <dgm:t>
        <a:bodyPr/>
        <a:lstStyle/>
        <a:p>
          <a:endParaRPr lang="en-US"/>
        </a:p>
      </dgm:t>
    </dgm:pt>
    <dgm:pt modelId="{6C5C2775-8B43-4772-82A7-402C28DD30E2}" type="pres">
      <dgm:prSet presAssocID="{14B27DAF-6CB4-4027-AA54-E794412B345F}" presName="Name0" presStyleCnt="0">
        <dgm:presLayoutVars>
          <dgm:dir/>
          <dgm:animLvl val="lvl"/>
          <dgm:resizeHandles val="exact"/>
        </dgm:presLayoutVars>
      </dgm:prSet>
      <dgm:spPr/>
    </dgm:pt>
    <dgm:pt modelId="{6423F7D1-7392-4D82-B95D-AEF16BFA1F26}" type="pres">
      <dgm:prSet presAssocID="{9DCAFF73-4589-4BBF-9247-C9AC1F2BF96E}" presName="vertFlow" presStyleCnt="0"/>
      <dgm:spPr/>
    </dgm:pt>
    <dgm:pt modelId="{84ACA86E-A296-42B5-A7AF-559A82D833E2}" type="pres">
      <dgm:prSet presAssocID="{9DCAFF73-4589-4BBF-9247-C9AC1F2BF96E}" presName="header" presStyleLbl="node1" presStyleIdx="0" presStyleCnt="1"/>
      <dgm:spPr/>
    </dgm:pt>
    <dgm:pt modelId="{C044F250-5E99-4592-A649-0860ECE962C3}" type="pres">
      <dgm:prSet presAssocID="{010873B1-9FAE-4B95-B288-6CA3D1D7DCAC}" presName="parTrans" presStyleLbl="sibTrans2D1" presStyleIdx="0" presStyleCnt="1"/>
      <dgm:spPr/>
    </dgm:pt>
    <dgm:pt modelId="{278383CF-F191-4865-8E3D-947AB8914E4C}" type="pres">
      <dgm:prSet presAssocID="{9322B6AA-4998-4DB5-B2E6-42EA6F08BEB1}" presName="child" presStyleLbl="alignAccFollowNode1" presStyleIdx="0" presStyleCnt="1">
        <dgm:presLayoutVars>
          <dgm:chMax val="0"/>
          <dgm:bulletEnabled val="1"/>
        </dgm:presLayoutVars>
      </dgm:prSet>
      <dgm:spPr/>
    </dgm:pt>
  </dgm:ptLst>
  <dgm:cxnLst>
    <dgm:cxn modelId="{12C64906-ED7D-401C-AC44-0B8C6D021ACA}" type="presOf" srcId="{14B27DAF-6CB4-4027-AA54-E794412B345F}" destId="{6C5C2775-8B43-4772-82A7-402C28DD30E2}" srcOrd="0" destOrd="0" presId="urn:microsoft.com/office/officeart/2005/8/layout/lProcess1"/>
    <dgm:cxn modelId="{4C844832-2151-4BCC-9627-9B4D39097604}" type="presOf" srcId="{9322B6AA-4998-4DB5-B2E6-42EA6F08BEB1}" destId="{278383CF-F191-4865-8E3D-947AB8914E4C}" srcOrd="0" destOrd="0" presId="urn:microsoft.com/office/officeart/2005/8/layout/lProcess1"/>
    <dgm:cxn modelId="{4810C732-9E22-4311-A0B0-412B9EA19517}" srcId="{9DCAFF73-4589-4BBF-9247-C9AC1F2BF96E}" destId="{9322B6AA-4998-4DB5-B2E6-42EA6F08BEB1}" srcOrd="0" destOrd="0" parTransId="{010873B1-9FAE-4B95-B288-6CA3D1D7DCAC}" sibTransId="{4B3FB917-DBD6-412F-8B1B-0ACE0755C20A}"/>
    <dgm:cxn modelId="{1FEA6646-15C0-43A2-A09A-AE8620BE168B}" srcId="{14B27DAF-6CB4-4027-AA54-E794412B345F}" destId="{9DCAFF73-4589-4BBF-9247-C9AC1F2BF96E}" srcOrd="0" destOrd="0" parTransId="{791D6696-78CE-47C3-8F23-D236BEA7C75E}" sibTransId="{0206EC90-983C-4294-BC8E-3C22D4425A7F}"/>
    <dgm:cxn modelId="{3967A86C-DAC9-4AD3-BC02-169A0CF6406C}" type="presOf" srcId="{9DCAFF73-4589-4BBF-9247-C9AC1F2BF96E}" destId="{84ACA86E-A296-42B5-A7AF-559A82D833E2}" srcOrd="0" destOrd="0" presId="urn:microsoft.com/office/officeart/2005/8/layout/lProcess1"/>
    <dgm:cxn modelId="{F0B95F78-C0A3-4F62-8A25-C3A4D14037D2}" type="presOf" srcId="{010873B1-9FAE-4B95-B288-6CA3D1D7DCAC}" destId="{C044F250-5E99-4592-A649-0860ECE962C3}" srcOrd="0" destOrd="0" presId="urn:microsoft.com/office/officeart/2005/8/layout/lProcess1"/>
    <dgm:cxn modelId="{22CF6818-5F5E-4B8E-9A4A-5100980E4400}" type="presParOf" srcId="{6C5C2775-8B43-4772-82A7-402C28DD30E2}" destId="{6423F7D1-7392-4D82-B95D-AEF16BFA1F26}" srcOrd="0" destOrd="0" presId="urn:microsoft.com/office/officeart/2005/8/layout/lProcess1"/>
    <dgm:cxn modelId="{C1CEE0C1-BD7C-47FB-A9AE-5C8A9AF7AFCA}" type="presParOf" srcId="{6423F7D1-7392-4D82-B95D-AEF16BFA1F26}" destId="{84ACA86E-A296-42B5-A7AF-559A82D833E2}" srcOrd="0" destOrd="0" presId="urn:microsoft.com/office/officeart/2005/8/layout/lProcess1"/>
    <dgm:cxn modelId="{0EDD38E3-D4E8-4719-9645-B16B3F42FE40}" type="presParOf" srcId="{6423F7D1-7392-4D82-B95D-AEF16BFA1F26}" destId="{C044F250-5E99-4592-A649-0860ECE962C3}" srcOrd="1" destOrd="0" presId="urn:microsoft.com/office/officeart/2005/8/layout/lProcess1"/>
    <dgm:cxn modelId="{9CBB8DF6-8C77-40AB-AFDF-4A6CC73A92C4}" type="presParOf" srcId="{6423F7D1-7392-4D82-B95D-AEF16BFA1F26}" destId="{278383CF-F191-4865-8E3D-947AB8914E4C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18F2B4-4999-46D3-8880-FD6F3D8E401C}">
      <dsp:nvSpPr>
        <dsp:cNvPr id="0" name=""/>
        <dsp:cNvSpPr/>
      </dsp:nvSpPr>
      <dsp:spPr>
        <a:xfrm>
          <a:off x="1623019" y="260"/>
          <a:ext cx="3756775" cy="9391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Approved</a:t>
          </a:r>
        </a:p>
      </dsp:txBody>
      <dsp:txXfrm>
        <a:off x="1650527" y="27768"/>
        <a:ext cx="3701759" cy="884177"/>
      </dsp:txXfrm>
    </dsp:sp>
    <dsp:sp modelId="{FF0346FE-DEFA-4765-B670-D6C29071975D}">
      <dsp:nvSpPr>
        <dsp:cNvPr id="0" name=""/>
        <dsp:cNvSpPr/>
      </dsp:nvSpPr>
      <dsp:spPr>
        <a:xfrm rot="5400000">
          <a:off x="3419227" y="1021633"/>
          <a:ext cx="164358" cy="164358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7BD7A5-E117-4167-BA7B-01807DEA0B9C}">
      <dsp:nvSpPr>
        <dsp:cNvPr id="0" name=""/>
        <dsp:cNvSpPr/>
      </dsp:nvSpPr>
      <dsp:spPr>
        <a:xfrm>
          <a:off x="1623019" y="1268172"/>
          <a:ext cx="3756775" cy="93919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PCS Unit notified</a:t>
          </a:r>
        </a:p>
      </dsp:txBody>
      <dsp:txXfrm>
        <a:off x="1650527" y="1295680"/>
        <a:ext cx="3701759" cy="884177"/>
      </dsp:txXfrm>
    </dsp:sp>
    <dsp:sp modelId="{3F929C62-50C7-4398-A16C-F2DC649CA179}">
      <dsp:nvSpPr>
        <dsp:cNvPr id="0" name=""/>
        <dsp:cNvSpPr/>
      </dsp:nvSpPr>
      <dsp:spPr>
        <a:xfrm rot="5400000">
          <a:off x="3419227" y="2289545"/>
          <a:ext cx="164358" cy="164358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08C76C-33AC-4854-94A3-DE8B9A136491}">
      <dsp:nvSpPr>
        <dsp:cNvPr id="0" name=""/>
        <dsp:cNvSpPr/>
      </dsp:nvSpPr>
      <dsp:spPr>
        <a:xfrm>
          <a:off x="1623019" y="2536083"/>
          <a:ext cx="3756775" cy="93919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Employee receive orders</a:t>
          </a:r>
        </a:p>
      </dsp:txBody>
      <dsp:txXfrm>
        <a:off x="1650527" y="2563591"/>
        <a:ext cx="3701759" cy="884177"/>
      </dsp:txXfrm>
    </dsp:sp>
    <dsp:sp modelId="{67831771-9232-49FB-9CB6-2E1E740DB9C5}">
      <dsp:nvSpPr>
        <dsp:cNvPr id="0" name=""/>
        <dsp:cNvSpPr/>
      </dsp:nvSpPr>
      <dsp:spPr>
        <a:xfrm rot="5400000">
          <a:off x="3419227" y="3557457"/>
          <a:ext cx="164358" cy="164358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8872F0-BBA8-4C91-9B92-D5AD69691D84}">
      <dsp:nvSpPr>
        <dsp:cNvPr id="0" name=""/>
        <dsp:cNvSpPr/>
      </dsp:nvSpPr>
      <dsp:spPr>
        <a:xfrm>
          <a:off x="1623019" y="3803995"/>
          <a:ext cx="3756775" cy="93919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Employee executes PCS</a:t>
          </a:r>
        </a:p>
      </dsp:txBody>
      <dsp:txXfrm>
        <a:off x="1650527" y="3831503"/>
        <a:ext cx="3701759" cy="884177"/>
      </dsp:txXfrm>
    </dsp:sp>
    <dsp:sp modelId="{84ACA86E-A296-42B5-A7AF-559A82D833E2}">
      <dsp:nvSpPr>
        <dsp:cNvPr id="0" name=""/>
        <dsp:cNvSpPr/>
      </dsp:nvSpPr>
      <dsp:spPr>
        <a:xfrm>
          <a:off x="5905743" y="260"/>
          <a:ext cx="3756775" cy="9391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Disapproved</a:t>
          </a:r>
        </a:p>
      </dsp:txBody>
      <dsp:txXfrm>
        <a:off x="5933251" y="27768"/>
        <a:ext cx="3701759" cy="884177"/>
      </dsp:txXfrm>
    </dsp:sp>
    <dsp:sp modelId="{C044F250-5E99-4592-A649-0860ECE962C3}">
      <dsp:nvSpPr>
        <dsp:cNvPr id="0" name=""/>
        <dsp:cNvSpPr/>
      </dsp:nvSpPr>
      <dsp:spPr>
        <a:xfrm rot="5400000">
          <a:off x="7701951" y="1021633"/>
          <a:ext cx="164358" cy="164358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8383CF-F191-4865-8E3D-947AB8914E4C}">
      <dsp:nvSpPr>
        <dsp:cNvPr id="0" name=""/>
        <dsp:cNvSpPr/>
      </dsp:nvSpPr>
      <dsp:spPr>
        <a:xfrm>
          <a:off x="5905743" y="1268172"/>
          <a:ext cx="3756775" cy="93919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Staffer notified</a:t>
          </a:r>
        </a:p>
      </dsp:txBody>
      <dsp:txXfrm>
        <a:off x="5933251" y="1295680"/>
        <a:ext cx="3701759" cy="884177"/>
      </dsp:txXfrm>
    </dsp:sp>
    <dsp:sp modelId="{FAF4FD89-EB39-47D3-8F37-EABF7C23FD81}">
      <dsp:nvSpPr>
        <dsp:cNvPr id="0" name=""/>
        <dsp:cNvSpPr/>
      </dsp:nvSpPr>
      <dsp:spPr>
        <a:xfrm rot="5400000">
          <a:off x="7701951" y="2289545"/>
          <a:ext cx="164358" cy="164358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77F7F7-90C2-4F0E-8FA9-E7FF4F83FCD4}">
      <dsp:nvSpPr>
        <dsp:cNvPr id="0" name=""/>
        <dsp:cNvSpPr/>
      </dsp:nvSpPr>
      <dsp:spPr>
        <a:xfrm>
          <a:off x="5905743" y="2536083"/>
          <a:ext cx="3756775" cy="93919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2"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Employee Decision</a:t>
          </a:r>
        </a:p>
      </dsp:txBody>
      <dsp:txXfrm>
        <a:off x="5933251" y="2563591"/>
        <a:ext cx="3701759" cy="8841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18F2B4-4999-46D3-8880-FD6F3D8E401C}">
      <dsp:nvSpPr>
        <dsp:cNvPr id="0" name=""/>
        <dsp:cNvSpPr/>
      </dsp:nvSpPr>
      <dsp:spPr>
        <a:xfrm>
          <a:off x="816565" y="109"/>
          <a:ext cx="1585289" cy="39632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Self Move</a:t>
          </a:r>
        </a:p>
      </dsp:txBody>
      <dsp:txXfrm>
        <a:off x="828173" y="11717"/>
        <a:ext cx="1562073" cy="373106"/>
      </dsp:txXfrm>
    </dsp:sp>
    <dsp:sp modelId="{FF0346FE-DEFA-4765-B670-D6C29071975D}">
      <dsp:nvSpPr>
        <dsp:cNvPr id="0" name=""/>
        <dsp:cNvSpPr/>
      </dsp:nvSpPr>
      <dsp:spPr>
        <a:xfrm rot="5400000">
          <a:off x="1574532" y="431110"/>
          <a:ext cx="69356" cy="69356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7BD7A5-E117-4167-BA7B-01807DEA0B9C}">
      <dsp:nvSpPr>
        <dsp:cNvPr id="0" name=""/>
        <dsp:cNvSpPr/>
      </dsp:nvSpPr>
      <dsp:spPr>
        <a:xfrm>
          <a:off x="816565" y="535145"/>
          <a:ext cx="1585289" cy="396322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Staffer notified</a:t>
          </a:r>
        </a:p>
      </dsp:txBody>
      <dsp:txXfrm>
        <a:off x="828173" y="546753"/>
        <a:ext cx="1562073" cy="373106"/>
      </dsp:txXfrm>
    </dsp:sp>
    <dsp:sp modelId="{3F929C62-50C7-4398-A16C-F2DC649CA179}">
      <dsp:nvSpPr>
        <dsp:cNvPr id="0" name=""/>
        <dsp:cNvSpPr/>
      </dsp:nvSpPr>
      <dsp:spPr>
        <a:xfrm rot="5400000">
          <a:off x="1574532" y="966145"/>
          <a:ext cx="69356" cy="69356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08C76C-33AC-4854-94A3-DE8B9A136491}">
      <dsp:nvSpPr>
        <dsp:cNvPr id="0" name=""/>
        <dsp:cNvSpPr/>
      </dsp:nvSpPr>
      <dsp:spPr>
        <a:xfrm>
          <a:off x="816565" y="1070180"/>
          <a:ext cx="1585289" cy="396322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TJO issued without PCS</a:t>
          </a:r>
        </a:p>
      </dsp:txBody>
      <dsp:txXfrm>
        <a:off x="828173" y="1081788"/>
        <a:ext cx="1562073" cy="373106"/>
      </dsp:txXfrm>
    </dsp:sp>
    <dsp:sp modelId="{67831771-9232-49FB-9CB6-2E1E740DB9C5}">
      <dsp:nvSpPr>
        <dsp:cNvPr id="0" name=""/>
        <dsp:cNvSpPr/>
      </dsp:nvSpPr>
      <dsp:spPr>
        <a:xfrm rot="5400000">
          <a:off x="1574532" y="1501181"/>
          <a:ext cx="69356" cy="69356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8872F0-BBA8-4C91-9B92-D5AD69691D84}">
      <dsp:nvSpPr>
        <dsp:cNvPr id="0" name=""/>
        <dsp:cNvSpPr/>
      </dsp:nvSpPr>
      <dsp:spPr>
        <a:xfrm>
          <a:off x="816565" y="1605215"/>
          <a:ext cx="1585289" cy="396322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Employee executes move</a:t>
          </a:r>
        </a:p>
      </dsp:txBody>
      <dsp:txXfrm>
        <a:off x="828173" y="1616823"/>
        <a:ext cx="1562073" cy="3731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ACA86E-A296-42B5-A7AF-559A82D833E2}">
      <dsp:nvSpPr>
        <dsp:cNvPr id="0" name=""/>
        <dsp:cNvSpPr/>
      </dsp:nvSpPr>
      <dsp:spPr>
        <a:xfrm>
          <a:off x="596158" y="319"/>
          <a:ext cx="1935222" cy="48380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Decline Position</a:t>
          </a:r>
        </a:p>
      </dsp:txBody>
      <dsp:txXfrm>
        <a:off x="610328" y="14489"/>
        <a:ext cx="1906882" cy="455465"/>
      </dsp:txXfrm>
    </dsp:sp>
    <dsp:sp modelId="{C044F250-5E99-4592-A649-0860ECE962C3}">
      <dsp:nvSpPr>
        <dsp:cNvPr id="0" name=""/>
        <dsp:cNvSpPr/>
      </dsp:nvSpPr>
      <dsp:spPr>
        <a:xfrm rot="5400000">
          <a:off x="1521437" y="526458"/>
          <a:ext cx="84665" cy="84665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8383CF-F191-4865-8E3D-947AB8914E4C}">
      <dsp:nvSpPr>
        <dsp:cNvPr id="0" name=""/>
        <dsp:cNvSpPr/>
      </dsp:nvSpPr>
      <dsp:spPr>
        <a:xfrm>
          <a:off x="596158" y="653456"/>
          <a:ext cx="1935222" cy="483805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Staffer notified</a:t>
          </a:r>
        </a:p>
      </dsp:txBody>
      <dsp:txXfrm>
        <a:off x="610328" y="667626"/>
        <a:ext cx="1906882" cy="4554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6725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1"/>
            <a:ext cx="3038475" cy="466725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79DA5ED4-EB0C-4B4E-8C51-94A27C68E340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5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6"/>
            <a:ext cx="3038475" cy="466725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EDA3CF76-CE61-4772-8BA7-874DA28C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8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896" tIns="46948" rIns="93896" bIns="4694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3896" tIns="46948" rIns="93896" bIns="46948" rtlCol="0"/>
          <a:lstStyle>
            <a:lvl1pPr algn="r">
              <a:defRPr sz="1200"/>
            </a:lvl1pPr>
          </a:lstStyle>
          <a:p>
            <a:fld id="{48D4C88B-B199-4F70-A6AF-3918D986A20D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896" tIns="46948" rIns="93896" bIns="4694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896" tIns="46948" rIns="93896" bIns="4694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3037840" cy="464820"/>
          </a:xfrm>
          <a:prstGeom prst="rect">
            <a:avLst/>
          </a:prstGeom>
        </p:spPr>
        <p:txBody>
          <a:bodyPr vert="horz" lIns="93896" tIns="46948" rIns="93896" bIns="4694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8"/>
            <a:ext cx="3037840" cy="464820"/>
          </a:xfrm>
          <a:prstGeom prst="rect">
            <a:avLst/>
          </a:prstGeom>
        </p:spPr>
        <p:txBody>
          <a:bodyPr vert="horz" lIns="93896" tIns="46948" rIns="93896" bIns="46948" rtlCol="0" anchor="b"/>
          <a:lstStyle>
            <a:lvl1pPr algn="r">
              <a:defRPr sz="1200"/>
            </a:lvl1pPr>
          </a:lstStyle>
          <a:p>
            <a:fld id="{231E98F9-45F7-4364-8D04-E6ED2AEB5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71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B7272-D954-4397-B612-A34B18275158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1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95325"/>
            <a:ext cx="6188075" cy="3481388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5665" y="4410402"/>
            <a:ext cx="6186393" cy="4177356"/>
          </a:xfrm>
          <a:noFill/>
          <a:ln/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099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176" indent="-171176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E98F9-45F7-4364-8D04-E6ED2AEB5B6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33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508000" y="1231900"/>
            <a:ext cx="11176000" cy="0"/>
          </a:xfrm>
          <a:prstGeom prst="line">
            <a:avLst/>
          </a:prstGeom>
          <a:noFill/>
          <a:ln w="57150">
            <a:solidFill>
              <a:srgbClr val="151C77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2454688" y="500067"/>
            <a:ext cx="74689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altLang="en-US" sz="3600" b="1" i="1">
                <a:solidFill>
                  <a:srgbClr val="000000"/>
                </a:solidFill>
              </a:rPr>
              <a:t>The Air Force’s Personnel Center</a:t>
            </a:r>
          </a:p>
        </p:txBody>
      </p:sp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368303" y="1962150"/>
            <a:ext cx="11315700" cy="1600200"/>
          </a:xfrm>
        </p:spPr>
        <p:txBody>
          <a:bodyPr/>
          <a:lstStyle>
            <a:lvl1pPr>
              <a:defRPr sz="4400"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of: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66FCF7-3BCD-4695-880A-2DA6BCE66B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122" y="2512002"/>
            <a:ext cx="2023161" cy="2033758"/>
          </a:xfrm>
          <a:prstGeom prst="rect">
            <a:avLst/>
          </a:prstGeom>
          <a:effectLst>
            <a:glow rad="431800">
              <a:srgbClr val="FFFFFF">
                <a:alpha val="72000"/>
              </a:srgbClr>
            </a:glow>
          </a:effectLst>
        </p:spPr>
      </p:pic>
      <p:pic>
        <p:nvPicPr>
          <p:cNvPr id="4" name="Picture 33" descr="USAF_BLUE_CHROME_WINGS">
            <a:extLst>
              <a:ext uri="{FF2B5EF4-FFF2-40B4-BE49-F238E27FC236}">
                <a16:creationId xmlns:a16="http://schemas.microsoft.com/office/drawing/2014/main" id="{D90A3D6A-4E1A-0227-1F85-AC09FC7FD5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516" y="247785"/>
            <a:ext cx="909680" cy="84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3">
            <a:extLst>
              <a:ext uri="{FF2B5EF4-FFF2-40B4-BE49-F238E27FC236}">
                <a16:creationId xmlns:a16="http://schemas.microsoft.com/office/drawing/2014/main" id="{D3B95154-29AC-BC99-C5DD-56E1213BBAA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03"/>
          <a:stretch/>
        </p:blipFill>
        <p:spPr bwMode="auto">
          <a:xfrm>
            <a:off x="10660430" y="142225"/>
            <a:ext cx="1023570" cy="975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2">
            <a:extLst>
              <a:ext uri="{FF2B5EF4-FFF2-40B4-BE49-F238E27FC236}">
                <a16:creationId xmlns:a16="http://schemas.microsoft.com/office/drawing/2014/main" id="{669F6DE3-8052-6B0E-1C31-6A8622DB5B8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508000" y="6451600"/>
            <a:ext cx="11176000" cy="0"/>
          </a:xfrm>
          <a:prstGeom prst="line">
            <a:avLst/>
          </a:prstGeom>
          <a:noFill/>
          <a:ln w="57150">
            <a:solidFill>
              <a:srgbClr val="151C77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1" name="Text Box 1029">
            <a:extLst>
              <a:ext uri="{FF2B5EF4-FFF2-40B4-BE49-F238E27FC236}">
                <a16:creationId xmlns:a16="http://schemas.microsoft.com/office/drawing/2014/main" id="{75C95275-8902-48DF-486D-F84F31416E8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27200" y="6491289"/>
            <a:ext cx="873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800" b="1" i="1">
                <a:solidFill>
                  <a:srgbClr val="000000"/>
                </a:solidFill>
                <a:latin typeface="+mj-lt"/>
              </a:rPr>
              <a:t>Care that Connects…Talent that Transforms</a:t>
            </a:r>
          </a:p>
        </p:txBody>
      </p:sp>
    </p:spTree>
    <p:extLst>
      <p:ext uri="{BB962C8B-B14F-4D97-AF65-F5344CB8AC3E}">
        <p14:creationId xmlns:p14="http://schemas.microsoft.com/office/powerpoint/2010/main" val="1939584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4950"/>
            <a:ext cx="11286067" cy="4743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of: 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2E453-760C-45C9-8C05-6ED692EDA49B}" type="slidenum">
              <a:rPr lang="en-US" smtClean="0"/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386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 of: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524FF1-59DA-4E30-B21E-DD2136E217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508000" y="6451600"/>
            <a:ext cx="11176000" cy="0"/>
          </a:xfrm>
          <a:prstGeom prst="line">
            <a:avLst/>
          </a:prstGeom>
          <a:noFill/>
          <a:ln w="57150">
            <a:solidFill>
              <a:srgbClr val="151C77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6" name="Line 5"/>
          <p:cNvSpPr>
            <a:spLocks noChangeShapeType="1"/>
          </p:cNvSpPr>
          <p:nvPr userDrawn="1"/>
        </p:nvSpPr>
        <p:spPr bwMode="auto">
          <a:xfrm>
            <a:off x="508000" y="1231900"/>
            <a:ext cx="11176000" cy="0"/>
          </a:xfrm>
          <a:prstGeom prst="line">
            <a:avLst/>
          </a:prstGeom>
          <a:noFill/>
          <a:ln w="57150">
            <a:solidFill>
              <a:srgbClr val="151C77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2454688" y="500067"/>
            <a:ext cx="74689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altLang="en-US" sz="3600" b="1" i="1">
                <a:solidFill>
                  <a:srgbClr val="000000"/>
                </a:solidFill>
              </a:rPr>
              <a:t>The Air Force’s Personnel Center</a:t>
            </a:r>
          </a:p>
        </p:txBody>
      </p:sp>
      <p:sp>
        <p:nvSpPr>
          <p:cNvPr id="8" name="Text Box 1029"/>
          <p:cNvSpPr txBox="1">
            <a:spLocks noChangeArrowheads="1"/>
          </p:cNvSpPr>
          <p:nvPr userDrawn="1"/>
        </p:nvSpPr>
        <p:spPr bwMode="auto">
          <a:xfrm>
            <a:off x="1727200" y="6491289"/>
            <a:ext cx="873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800" b="1" i="1">
                <a:solidFill>
                  <a:srgbClr val="000000"/>
                </a:solidFill>
                <a:latin typeface="+mj-lt"/>
              </a:rPr>
              <a:t>Care that Connects…Talent that Transforms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4320" y="1965960"/>
            <a:ext cx="4039009" cy="3940674"/>
          </a:xfrm>
          <a:prstGeom prst="rect">
            <a:avLst/>
          </a:prstGeom>
        </p:spPr>
      </p:pic>
      <p:pic>
        <p:nvPicPr>
          <p:cNvPr id="10" name="Picture 33" descr="USAF_BLUE_CHROME_WINGS">
            <a:extLst>
              <a:ext uri="{FF2B5EF4-FFF2-40B4-BE49-F238E27FC236}">
                <a16:creationId xmlns:a16="http://schemas.microsoft.com/office/drawing/2014/main" id="{DC2298B6-1956-E833-0856-6CAE79F1E2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516" y="247785"/>
            <a:ext cx="909680" cy="84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3">
            <a:extLst>
              <a:ext uri="{FF2B5EF4-FFF2-40B4-BE49-F238E27FC236}">
                <a16:creationId xmlns:a16="http://schemas.microsoft.com/office/drawing/2014/main" id="{10038945-F876-F310-FC56-E8D5D7700A5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03"/>
          <a:stretch/>
        </p:blipFill>
        <p:spPr bwMode="auto">
          <a:xfrm>
            <a:off x="10660430" y="142225"/>
            <a:ext cx="1023570" cy="975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6440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10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24625"/>
            <a:ext cx="162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r>
              <a:rPr lang="en-US"/>
              <a:t>As of: </a:t>
            </a:r>
          </a:p>
        </p:txBody>
      </p:sp>
      <p:sp>
        <p:nvSpPr>
          <p:cNvPr id="49156" name="Rectangle 10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51067" y="6524625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800" b="1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4524FF1-59DA-4E30-B21E-DD2136E217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1030"/>
          <p:cNvSpPr>
            <a:spLocks noGrp="1" noChangeArrowheads="1"/>
          </p:cNvSpPr>
          <p:nvPr>
            <p:ph type="title"/>
          </p:nvPr>
        </p:nvSpPr>
        <p:spPr bwMode="auto">
          <a:xfrm>
            <a:off x="2218267" y="76200"/>
            <a:ext cx="9525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Line 1036"/>
          <p:cNvSpPr>
            <a:spLocks noChangeShapeType="1"/>
          </p:cNvSpPr>
          <p:nvPr/>
        </p:nvSpPr>
        <p:spPr bwMode="auto">
          <a:xfrm>
            <a:off x="508000" y="1231900"/>
            <a:ext cx="11176000" cy="0"/>
          </a:xfrm>
          <a:prstGeom prst="line">
            <a:avLst/>
          </a:prstGeom>
          <a:noFill/>
          <a:ln w="57150">
            <a:solidFill>
              <a:srgbClr val="151C77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32" name="Rectangle 104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8303" y="1504950"/>
            <a:ext cx="11197167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0"/>
            <a:r>
              <a:rPr lang="en-US" altLang="en-US"/>
              <a:t>2nd Bullet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866" y="90489"/>
            <a:ext cx="1113734" cy="1119568"/>
          </a:xfrm>
          <a:prstGeom prst="rect">
            <a:avLst/>
          </a:prstGeom>
          <a:effectLst/>
        </p:spPr>
      </p:pic>
      <p:sp>
        <p:nvSpPr>
          <p:cNvPr id="4" name="Line 2">
            <a:extLst>
              <a:ext uri="{FF2B5EF4-FFF2-40B4-BE49-F238E27FC236}">
                <a16:creationId xmlns:a16="http://schemas.microsoft.com/office/drawing/2014/main" id="{E4D5C857-F2C1-4DBA-9999-E2C9E30D3BC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508000" y="6451600"/>
            <a:ext cx="11176000" cy="0"/>
          </a:xfrm>
          <a:prstGeom prst="line">
            <a:avLst/>
          </a:prstGeom>
          <a:noFill/>
          <a:ln w="57150">
            <a:solidFill>
              <a:srgbClr val="151C77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5" name="Text Box 1029">
            <a:extLst>
              <a:ext uri="{FF2B5EF4-FFF2-40B4-BE49-F238E27FC236}">
                <a16:creationId xmlns:a16="http://schemas.microsoft.com/office/drawing/2014/main" id="{229A6C66-8CBF-B98F-C2C1-46A7C0D37ED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27200" y="6491289"/>
            <a:ext cx="873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800" b="1" i="1">
                <a:solidFill>
                  <a:srgbClr val="000000"/>
                </a:solidFill>
                <a:latin typeface="+mj-lt"/>
              </a:rPr>
              <a:t>Care that Connects…Talent that Transforms</a:t>
            </a:r>
          </a:p>
        </p:txBody>
      </p:sp>
    </p:spTree>
    <p:extLst>
      <p:ext uri="{BB962C8B-B14F-4D97-AF65-F5344CB8AC3E}">
        <p14:creationId xmlns:p14="http://schemas.microsoft.com/office/powerpoint/2010/main" val="1480826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5pPr>
      <a:lvl6pPr marL="457189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6pPr>
      <a:lvl7pPr marL="914377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7pPr>
      <a:lvl8pPr marL="1371566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8pPr>
      <a:lvl9pPr marL="1828754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9pPr>
    </p:titleStyle>
    <p:bodyStyle>
      <a:lvl1pPr marL="284163" indent="-284163" algn="l" rtl="0" eaLnBrk="0" fontAlgn="base" hangingPunct="0">
        <a:spcBef>
          <a:spcPct val="50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688957" indent="-282568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2pPr>
      <a:lvl3pPr marL="1027088" indent="-223833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20.png"/><Relationship Id="rId3" Type="http://schemas.openxmlformats.org/officeDocument/2006/relationships/image" Target="../media/image9.svg"/><Relationship Id="rId21" Type="http://schemas.openxmlformats.org/officeDocument/2006/relationships/image" Target="../media/image23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33.svg"/><Relationship Id="rId2" Type="http://schemas.openxmlformats.org/officeDocument/2006/relationships/image" Target="../media/image8.png"/><Relationship Id="rId16" Type="http://schemas.openxmlformats.org/officeDocument/2006/relationships/image" Target="../media/image32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31.svg"/><Relationship Id="rId15" Type="http://schemas.openxmlformats.org/officeDocument/2006/relationships/image" Target="../media/image27.svg"/><Relationship Id="rId23" Type="http://schemas.openxmlformats.org/officeDocument/2006/relationships/image" Target="../media/image35.svg"/><Relationship Id="rId10" Type="http://schemas.openxmlformats.org/officeDocument/2006/relationships/image" Target="../media/image14.png"/><Relationship Id="rId19" Type="http://schemas.openxmlformats.org/officeDocument/2006/relationships/image" Target="../media/image21.svg"/><Relationship Id="rId4" Type="http://schemas.openxmlformats.org/officeDocument/2006/relationships/image" Target="../media/image30.png"/><Relationship Id="rId9" Type="http://schemas.openxmlformats.org/officeDocument/2006/relationships/image" Target="../media/image13.svg"/><Relationship Id="rId14" Type="http://schemas.openxmlformats.org/officeDocument/2006/relationships/image" Target="../media/image26.png"/><Relationship Id="rId22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fciviliancareers.com/wp-content/uploads/2022/12/DAFMAN_36-142.pdf" TargetMode="External"/><Relationship Id="rId7" Type="http://schemas.openxmlformats.org/officeDocument/2006/relationships/hyperlink" Target="https://myfss.us.af.mil/USAFCommunity/s/knowledge-detail?pid=kA0t0000000LHJUCA4" TargetMode="External"/><Relationship Id="rId2" Type="http://schemas.openxmlformats.org/officeDocument/2006/relationships/hyperlink" Target="https://usaf.dps.mil/teams/OneLink/SitePages/Permanent%20Change%20in%20Station%20(PCS)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dia.defense.gov/2022/Jan/04/2002917147/-1/-1/0/JTR.PDF" TargetMode="External"/><Relationship Id="rId5" Type="http://schemas.openxmlformats.org/officeDocument/2006/relationships/hyperlink" Target="https://static.e-publishing.af.mil/production/1/af_a1/publication/dafi36-1101/dafi36-1101.pdf" TargetMode="External"/><Relationship Id="rId4" Type="http://schemas.openxmlformats.org/officeDocument/2006/relationships/hyperlink" Target="https://static.e-publishing.af.mil/production/1/af_a1/publication/afman36-204/afman36-204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18" Type="http://schemas.openxmlformats.org/officeDocument/2006/relationships/image" Target="../media/image24.png"/><Relationship Id="rId3" Type="http://schemas.openxmlformats.org/officeDocument/2006/relationships/image" Target="../media/image9.svg"/><Relationship Id="rId21" Type="http://schemas.openxmlformats.org/officeDocument/2006/relationships/image" Target="../media/image27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5" Type="http://schemas.openxmlformats.org/officeDocument/2006/relationships/image" Target="../media/image21.svg"/><Relationship Id="rId10" Type="http://schemas.openxmlformats.org/officeDocument/2006/relationships/image" Target="../media/image16.png"/><Relationship Id="rId19" Type="http://schemas.openxmlformats.org/officeDocument/2006/relationships/image" Target="../media/image25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886200" y="1905000"/>
            <a:ext cx="7783869" cy="4423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algn="r" eaLnBrk="0" hangingPunct="0"/>
            <a:endParaRPr lang="en-US" sz="3200" b="1" dirty="0">
              <a:solidFill>
                <a:srgbClr val="151C77"/>
              </a:solidFill>
              <a:latin typeface="Arial" pitchFamily="34" charset="0"/>
              <a:cs typeface="Arial" pitchFamily="34" charset="0"/>
            </a:endParaRPr>
          </a:p>
          <a:p>
            <a:pPr algn="r" eaLnBrk="0" hangingPunct="0"/>
            <a:r>
              <a:rPr lang="en-US" sz="4400" b="1" dirty="0">
                <a:solidFill>
                  <a:srgbClr val="151C77"/>
                </a:solidFill>
                <a:latin typeface="Arial" pitchFamily="34" charset="0"/>
                <a:cs typeface="Arial" pitchFamily="34" charset="0"/>
              </a:rPr>
              <a:t>PCS OCONUS Waivers and Dwell-Time Waivers</a:t>
            </a:r>
          </a:p>
        </p:txBody>
      </p:sp>
      <p:sp>
        <p:nvSpPr>
          <p:cNvPr id="2" name="Rectangle 1"/>
          <p:cNvSpPr/>
          <p:nvPr/>
        </p:nvSpPr>
        <p:spPr>
          <a:xfrm>
            <a:off x="5562600" y="5004137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/>
            <a:endParaRPr lang="da-DK" sz="2000" b="1" dirty="0">
              <a:solidFill>
                <a:srgbClr val="000000"/>
              </a:solidFill>
              <a:cs typeface="Arial" pitchFamily="34" charset="0"/>
            </a:endParaRPr>
          </a:p>
          <a:p>
            <a:pPr lvl="0" algn="r"/>
            <a:r>
              <a:rPr lang="da-DK" sz="2000" b="1" dirty="0">
                <a:solidFill>
                  <a:srgbClr val="000000"/>
                </a:solidFill>
                <a:cs typeface="Arial" pitchFamily="34" charset="0"/>
              </a:rPr>
              <a:t>AFPC/DPCZC</a:t>
            </a:r>
          </a:p>
          <a:p>
            <a:pPr lvl="0" algn="r"/>
            <a:r>
              <a:rPr lang="da-DK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Feb 24</a:t>
            </a:r>
          </a:p>
        </p:txBody>
      </p:sp>
    </p:spTree>
    <p:extLst>
      <p:ext uri="{BB962C8B-B14F-4D97-AF65-F5344CB8AC3E}">
        <p14:creationId xmlns:p14="http://schemas.microsoft.com/office/powerpoint/2010/main" val="1849413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6541C-1DAC-F27E-2579-432832AF8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Overseas Tour Curtailments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AAE38-2F8D-3B09-F9ED-016AC71E2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59" y="1807133"/>
            <a:ext cx="4311444" cy="405661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To obtain eligibility for return travel and transportation allowances, the member must remain for the prescribed tour, unless there is an </a:t>
            </a:r>
          </a:p>
          <a:p>
            <a:pPr marL="0" indent="0" algn="ctr">
              <a:buNone/>
            </a:pPr>
            <a:r>
              <a:rPr lang="en-US" dirty="0"/>
              <a:t>AFPC/DPCZ-approved waiver or release from the service agreement. </a:t>
            </a:r>
          </a:p>
          <a:p>
            <a:pPr marL="0" indent="0" algn="ctr">
              <a:buNone/>
            </a:pPr>
            <a:r>
              <a:rPr lang="en-US" dirty="0"/>
              <a:t>Release must be an acceptable reason for release as outlined in the JTR. AFPC will fund PCS for approved waivers.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092314-0B3B-B59E-85AB-125AF9E9F7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42E453-760C-45C9-8C05-6ED692EDA49B}" type="slidenum">
              <a:rPr lang="en-US" smtClean="0"/>
              <a:pPr>
                <a:defRPr/>
              </a:pPr>
              <a:t>10</a:t>
            </a:fld>
            <a:endParaRPr lang="en-US" dirty="0">
              <a:solidFill>
                <a:srgbClr val="808080"/>
              </a:solidFill>
            </a:endParaRPr>
          </a:p>
        </p:txBody>
      </p:sp>
      <p:pic>
        <p:nvPicPr>
          <p:cNvPr id="6" name="Picture 5" descr="Airplane taking off against dramatic sky">
            <a:extLst>
              <a:ext uri="{FF2B5EF4-FFF2-40B4-BE49-F238E27FC236}">
                <a16:creationId xmlns:a16="http://schemas.microsoft.com/office/drawing/2014/main" id="{1DFBE692-C843-A998-358C-F50421D1BB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443" y="1735870"/>
            <a:ext cx="6349694" cy="422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432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6541C-1DAC-F27E-2579-432832AF8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Overseas Tour Curtailments-Process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092314-0B3B-B59E-85AB-125AF9E9F7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42E453-760C-45C9-8C05-6ED692EDA49B}" type="slidenum">
              <a:rPr lang="en-US" smtClean="0"/>
              <a:pPr>
                <a:defRPr/>
              </a:pPr>
              <a:t>11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3173E2-0954-7C68-E589-FE66FBA75551}"/>
              </a:ext>
            </a:extLst>
          </p:cNvPr>
          <p:cNvSpPr txBox="1"/>
          <p:nvPr/>
        </p:nvSpPr>
        <p:spPr>
          <a:xfrm>
            <a:off x="2692912" y="2949606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Decision</a:t>
            </a:r>
          </a:p>
        </p:txBody>
      </p:sp>
      <p:pic>
        <p:nvPicPr>
          <p:cNvPr id="10" name="Graphic 9" descr="Checkbox Checked with solid fill">
            <a:extLst>
              <a:ext uri="{FF2B5EF4-FFF2-40B4-BE49-F238E27FC236}">
                <a16:creationId xmlns:a16="http://schemas.microsoft.com/office/drawing/2014/main" id="{3351204F-09FE-9910-2BE8-10E05654B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2333" y="3142496"/>
            <a:ext cx="914400" cy="9144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2CD02BF-6637-FD5A-F1C8-12F4FDFD44D2}"/>
              </a:ext>
            </a:extLst>
          </p:cNvPr>
          <p:cNvCxnSpPr>
            <a:cxnSpLocks/>
          </p:cNvCxnSpPr>
          <p:nvPr/>
        </p:nvCxnSpPr>
        <p:spPr bwMode="auto">
          <a:xfrm>
            <a:off x="699514" y="5458005"/>
            <a:ext cx="11043751" cy="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5" name="Graphic 14" descr="Warning with solid fill">
            <a:extLst>
              <a:ext uri="{FF2B5EF4-FFF2-40B4-BE49-F238E27FC236}">
                <a16:creationId xmlns:a16="http://schemas.microsoft.com/office/drawing/2014/main" id="{426F7296-178C-A39B-232B-70C7AAC489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43248" y="5545453"/>
            <a:ext cx="914400" cy="914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A75C0CD-1D95-2FF1-34D6-237A2C3F2CB8}"/>
              </a:ext>
            </a:extLst>
          </p:cNvPr>
          <p:cNvSpPr txBox="1"/>
          <p:nvPr/>
        </p:nvSpPr>
        <p:spPr>
          <a:xfrm>
            <a:off x="1818545" y="5679488"/>
            <a:ext cx="9524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Curtailment packages must have an acceptable reason for release </a:t>
            </a:r>
          </a:p>
          <a:p>
            <a:pPr algn="ctr"/>
            <a:r>
              <a:rPr lang="en-US" dirty="0"/>
              <a:t>with reliable and trustworthy verification in order to be approved.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7B080C-C557-F98B-0723-812FB29C8E36}"/>
              </a:ext>
            </a:extLst>
          </p:cNvPr>
          <p:cNvSpPr txBox="1"/>
          <p:nvPr/>
        </p:nvSpPr>
        <p:spPr>
          <a:xfrm>
            <a:off x="666732" y="1488568"/>
            <a:ext cx="1797262" cy="1200329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1. Employee has a reason to be released from tour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452EEB-BF60-65D1-DA45-AE025A017AA6}"/>
              </a:ext>
            </a:extLst>
          </p:cNvPr>
          <p:cNvSpPr txBox="1"/>
          <p:nvPr/>
        </p:nvSpPr>
        <p:spPr>
          <a:xfrm>
            <a:off x="6003966" y="1627067"/>
            <a:ext cx="179726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2. Curtailment package created by CPS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BA6FC0-D8B8-AA5A-C050-30E46BFFC51B}"/>
              </a:ext>
            </a:extLst>
          </p:cNvPr>
          <p:cNvSpPr txBox="1"/>
          <p:nvPr/>
        </p:nvSpPr>
        <p:spPr>
          <a:xfrm>
            <a:off x="10290227" y="2421635"/>
            <a:ext cx="1415565" cy="1477328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3. Curtailment package submitted to AFPC</a:t>
            </a:r>
          </a:p>
        </p:txBody>
      </p:sp>
      <p:pic>
        <p:nvPicPr>
          <p:cNvPr id="19" name="Graphic 18" descr="Arrow: Straight outline">
            <a:extLst>
              <a:ext uri="{FF2B5EF4-FFF2-40B4-BE49-F238E27FC236}">
                <a16:creationId xmlns:a16="http://schemas.microsoft.com/office/drawing/2014/main" id="{132F39A1-6479-DD3E-BE41-A8393D6F15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2600449" y="1653450"/>
            <a:ext cx="604865" cy="778878"/>
          </a:xfrm>
          <a:prstGeom prst="rect">
            <a:avLst/>
          </a:prstGeom>
        </p:spPr>
      </p:pic>
      <p:pic>
        <p:nvPicPr>
          <p:cNvPr id="23" name="Graphic 22" descr="Arrow: Counter-clockwise curve outline">
            <a:extLst>
              <a:ext uri="{FF2B5EF4-FFF2-40B4-BE49-F238E27FC236}">
                <a16:creationId xmlns:a16="http://schemas.microsoft.com/office/drawing/2014/main" id="{97544F47-1516-77B8-4666-92948ACD9E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9558397" flipH="1" flipV="1">
            <a:off x="3680755" y="3255894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21B4B1-743B-162D-EEDC-0E4569319CF9}"/>
              </a:ext>
            </a:extLst>
          </p:cNvPr>
          <p:cNvSpPr txBox="1"/>
          <p:nvPr/>
        </p:nvSpPr>
        <p:spPr>
          <a:xfrm>
            <a:off x="3337489" y="1526273"/>
            <a:ext cx="1797262" cy="1200329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Employee obtains documentation of reason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94CD50-21B2-C40A-1CBA-009BA85A5FA2}"/>
              </a:ext>
            </a:extLst>
          </p:cNvPr>
          <p:cNvSpPr txBox="1"/>
          <p:nvPr/>
        </p:nvSpPr>
        <p:spPr>
          <a:xfrm>
            <a:off x="8670443" y="1661399"/>
            <a:ext cx="141556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OS location coords on package </a:t>
            </a:r>
          </a:p>
        </p:txBody>
      </p:sp>
      <p:pic>
        <p:nvPicPr>
          <p:cNvPr id="13" name="Graphic 12" descr="Arrow: Counter-clockwise curve outline">
            <a:extLst>
              <a:ext uri="{FF2B5EF4-FFF2-40B4-BE49-F238E27FC236}">
                <a16:creationId xmlns:a16="http://schemas.microsoft.com/office/drawing/2014/main" id="{A6080DB0-56B0-FEC8-1604-958E957F32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5400000" flipH="1">
            <a:off x="10174566" y="1606655"/>
            <a:ext cx="9144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481AC00-5F3E-3722-E286-C953D49F105E}"/>
              </a:ext>
            </a:extLst>
          </p:cNvPr>
          <p:cNvSpPr txBox="1"/>
          <p:nvPr/>
        </p:nvSpPr>
        <p:spPr>
          <a:xfrm>
            <a:off x="8951912" y="4568666"/>
            <a:ext cx="1797262" cy="64633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4. CFT coords with CFM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E274715-5610-63F8-DD0F-2C68835C942C}"/>
              </a:ext>
            </a:extLst>
          </p:cNvPr>
          <p:cNvSpPr txBox="1"/>
          <p:nvPr/>
        </p:nvSpPr>
        <p:spPr>
          <a:xfrm>
            <a:off x="5732206" y="4388808"/>
            <a:ext cx="2414825" cy="92333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4. Completed package submitted to Workflow/ DPCZC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F68C643-0361-D231-333B-8CD6DD916E32}"/>
              </a:ext>
            </a:extLst>
          </p:cNvPr>
          <p:cNvSpPr txBox="1"/>
          <p:nvPr/>
        </p:nvSpPr>
        <p:spPr>
          <a:xfrm>
            <a:off x="3103493" y="4107250"/>
            <a:ext cx="1797262" cy="120032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5. Completed package staffed to Ms. Peters for decision</a:t>
            </a:r>
          </a:p>
        </p:txBody>
      </p:sp>
      <p:pic>
        <p:nvPicPr>
          <p:cNvPr id="26" name="Graphic 25" descr="Arrow: Counter-clockwise curve outline">
            <a:extLst>
              <a:ext uri="{FF2B5EF4-FFF2-40B4-BE49-F238E27FC236}">
                <a16:creationId xmlns:a16="http://schemas.microsoft.com/office/drawing/2014/main" id="{33ABEA51-7C17-1BC4-19D6-A04FC34AACF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0800000" flipH="1">
            <a:off x="10547685" y="3948208"/>
            <a:ext cx="914400" cy="9144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38A6E2D-FD3B-8D73-6C65-9AA6949618AD}"/>
              </a:ext>
            </a:extLst>
          </p:cNvPr>
          <p:cNvSpPr txBox="1"/>
          <p:nvPr/>
        </p:nvSpPr>
        <p:spPr>
          <a:xfrm>
            <a:off x="6096000" y="2872310"/>
            <a:ext cx="3881155" cy="100584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If CFT and CFM do not concur with Curtailment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B04DAB-5F47-E7F1-E9E0-110B63BF9B74}"/>
              </a:ext>
            </a:extLst>
          </p:cNvPr>
          <p:cNvSpPr txBox="1"/>
          <p:nvPr/>
        </p:nvSpPr>
        <p:spPr>
          <a:xfrm>
            <a:off x="7217592" y="3505647"/>
            <a:ext cx="1676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STOP- RWOA</a:t>
            </a:r>
          </a:p>
        </p:txBody>
      </p:sp>
      <p:pic>
        <p:nvPicPr>
          <p:cNvPr id="29" name="Graphic 28" descr="Checkbox Crossed with solid fill">
            <a:extLst>
              <a:ext uri="{FF2B5EF4-FFF2-40B4-BE49-F238E27FC236}">
                <a16:creationId xmlns:a16="http://schemas.microsoft.com/office/drawing/2014/main" id="{9B8154CC-9E78-1FCC-7769-3D133684B57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221389" y="3066075"/>
            <a:ext cx="914400" cy="914400"/>
          </a:xfrm>
          <a:prstGeom prst="rect">
            <a:avLst/>
          </a:prstGeom>
        </p:spPr>
      </p:pic>
      <p:pic>
        <p:nvPicPr>
          <p:cNvPr id="31" name="Graphic 30" descr="Arrow: Straight outline">
            <a:extLst>
              <a:ext uri="{FF2B5EF4-FFF2-40B4-BE49-F238E27FC236}">
                <a16:creationId xmlns:a16="http://schemas.microsoft.com/office/drawing/2014/main" id="{5C83DE1C-9E67-7C43-7E75-83F35A03204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002181" y="4525141"/>
            <a:ext cx="604865" cy="778878"/>
          </a:xfrm>
          <a:prstGeom prst="rect">
            <a:avLst/>
          </a:prstGeom>
        </p:spPr>
      </p:pic>
      <p:pic>
        <p:nvPicPr>
          <p:cNvPr id="32" name="Graphic 31" descr="Arrow: Straight outline">
            <a:extLst>
              <a:ext uri="{FF2B5EF4-FFF2-40B4-BE49-F238E27FC236}">
                <a16:creationId xmlns:a16="http://schemas.microsoft.com/office/drawing/2014/main" id="{AD3EFC78-F9D0-2EA9-CEBD-5AF9983A674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261284" y="4536476"/>
            <a:ext cx="604865" cy="778878"/>
          </a:xfrm>
          <a:prstGeom prst="rect">
            <a:avLst/>
          </a:prstGeom>
        </p:spPr>
      </p:pic>
      <p:pic>
        <p:nvPicPr>
          <p:cNvPr id="33" name="Graphic 32" descr="Arrow: Straight outline">
            <a:extLst>
              <a:ext uri="{FF2B5EF4-FFF2-40B4-BE49-F238E27FC236}">
                <a16:creationId xmlns:a16="http://schemas.microsoft.com/office/drawing/2014/main" id="{46B3BA25-F7CA-988B-0DDD-314307413FB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10800000">
            <a:off x="7933403" y="1674416"/>
            <a:ext cx="604865" cy="778878"/>
          </a:xfrm>
          <a:prstGeom prst="rect">
            <a:avLst/>
          </a:prstGeom>
        </p:spPr>
      </p:pic>
      <p:pic>
        <p:nvPicPr>
          <p:cNvPr id="34" name="Graphic 33" descr="Arrow: Straight outline">
            <a:extLst>
              <a:ext uri="{FF2B5EF4-FFF2-40B4-BE49-F238E27FC236}">
                <a16:creationId xmlns:a16="http://schemas.microsoft.com/office/drawing/2014/main" id="{4ABAF35C-B268-4E34-A294-CDAA94F5D9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5266926" y="1711379"/>
            <a:ext cx="604865" cy="778878"/>
          </a:xfrm>
          <a:prstGeom prst="rect">
            <a:avLst/>
          </a:prstGeom>
        </p:spPr>
      </p:pic>
      <p:pic>
        <p:nvPicPr>
          <p:cNvPr id="35" name="Graphic 34" descr="Arrow: Counter-clockwise curve outline">
            <a:extLst>
              <a:ext uri="{FF2B5EF4-FFF2-40B4-BE49-F238E27FC236}">
                <a16:creationId xmlns:a16="http://schemas.microsoft.com/office/drawing/2014/main" id="{51B4DA04-0A48-4750-6BD2-189E33DA4D5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17421981" flipH="1">
            <a:off x="9181404" y="3750565"/>
            <a:ext cx="914400" cy="9144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6520A75-64F5-EC31-514B-030B3236B3B7}"/>
              </a:ext>
            </a:extLst>
          </p:cNvPr>
          <p:cNvSpPr txBox="1"/>
          <p:nvPr/>
        </p:nvSpPr>
        <p:spPr>
          <a:xfrm>
            <a:off x="691761" y="3788643"/>
            <a:ext cx="1797262" cy="120032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DPCZC provides decision to CFT and CPS</a:t>
            </a:r>
          </a:p>
        </p:txBody>
      </p:sp>
      <p:pic>
        <p:nvPicPr>
          <p:cNvPr id="37" name="Graphic 36" descr="Arrow: Counter-clockwise curve outline">
            <a:extLst>
              <a:ext uri="{FF2B5EF4-FFF2-40B4-BE49-F238E27FC236}">
                <a16:creationId xmlns:a16="http://schemas.microsoft.com/office/drawing/2014/main" id="{99C3DFAA-D38C-B5A9-0DCF-DEC337FD6A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5400000" flipH="1" flipV="1">
            <a:off x="1818545" y="293261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409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6541C-1DAC-F27E-2579-432832AF8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Acceptable Reason for Release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AAE38-2F8D-3B09-F9ED-016AC71E2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564" y="1991169"/>
            <a:ext cx="6306797" cy="4252467"/>
          </a:xfrm>
        </p:spPr>
        <p:txBody>
          <a:bodyPr/>
          <a:lstStyle/>
          <a:p>
            <a:r>
              <a:rPr lang="en-US" dirty="0"/>
              <a:t>Acceptable reasons for release IAW JTR and DAFMAN</a:t>
            </a:r>
          </a:p>
          <a:p>
            <a:pPr lvl="1"/>
            <a:r>
              <a:rPr lang="en-US" dirty="0"/>
              <a:t>Employee’s immediate presence is required in the geographic locality</a:t>
            </a:r>
          </a:p>
          <a:p>
            <a:pPr lvl="1"/>
            <a:r>
              <a:rPr lang="en-US" dirty="0"/>
              <a:t>Completing the tour would result in “extreme personal hardship”</a:t>
            </a:r>
          </a:p>
          <a:p>
            <a:pPr lvl="1"/>
            <a:r>
              <a:rPr lang="en-US" dirty="0"/>
              <a:t>Significant changes in the employee’s employment situation or loss of economic benefits</a:t>
            </a:r>
          </a:p>
          <a:p>
            <a:pPr lvl="1"/>
            <a:r>
              <a:rPr lang="en-US" dirty="0"/>
              <a:t>Release due to transfer to other departments/agencies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092314-0B3B-B59E-85AB-125AF9E9F7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42E453-760C-45C9-8C05-6ED692EDA49B}" type="slidenum">
              <a:rPr lang="en-US" smtClean="0"/>
              <a:pPr>
                <a:defRPr/>
              </a:pPr>
              <a:t>12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7B080C-C557-F98B-0723-812FB29C8E36}"/>
              </a:ext>
            </a:extLst>
          </p:cNvPr>
          <p:cNvSpPr txBox="1"/>
          <p:nvPr/>
        </p:nvSpPr>
        <p:spPr>
          <a:xfrm>
            <a:off x="564021" y="1435655"/>
            <a:ext cx="1107535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1. Employee has a reason to be released from tour</a:t>
            </a:r>
          </a:p>
        </p:txBody>
      </p:sp>
      <p:pic>
        <p:nvPicPr>
          <p:cNvPr id="6" name="Picture 5" descr="Doctor sitting on a chair">
            <a:extLst>
              <a:ext uri="{FF2B5EF4-FFF2-40B4-BE49-F238E27FC236}">
                <a16:creationId xmlns:a16="http://schemas.microsoft.com/office/drawing/2014/main" id="{6BEE64D9-7DEA-E59D-AE7E-516F141798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739" y="2336891"/>
            <a:ext cx="4628633" cy="3085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3C72EE-06E8-E028-E83A-D9C29BEB680B}"/>
              </a:ext>
            </a:extLst>
          </p:cNvPr>
          <p:cNvSpPr txBox="1"/>
          <p:nvPr/>
        </p:nvSpPr>
        <p:spPr>
          <a:xfrm>
            <a:off x="564022" y="5954249"/>
            <a:ext cx="11075350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Promotion is not a reason for release nor loss of economic benefits</a:t>
            </a:r>
          </a:p>
        </p:txBody>
      </p:sp>
    </p:spTree>
    <p:extLst>
      <p:ext uri="{BB962C8B-B14F-4D97-AF65-F5344CB8AC3E}">
        <p14:creationId xmlns:p14="http://schemas.microsoft.com/office/powerpoint/2010/main" val="1616764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6541C-1DAC-F27E-2579-432832AF8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OCONUS Curtailment </a:t>
            </a:r>
            <a:br>
              <a:rPr lang="en-US" dirty="0"/>
            </a:br>
            <a:r>
              <a:rPr lang="en-US" dirty="0"/>
              <a:t>Package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AAE38-2F8D-3B09-F9ED-016AC71E2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564" y="1991169"/>
            <a:ext cx="11006684" cy="4252467"/>
          </a:xfrm>
        </p:spPr>
        <p:txBody>
          <a:bodyPr/>
          <a:lstStyle/>
          <a:p>
            <a:r>
              <a:rPr lang="en-US" dirty="0"/>
              <a:t>Employee’s request will be submitted to CPS</a:t>
            </a:r>
          </a:p>
          <a:p>
            <a:r>
              <a:rPr lang="en-US" dirty="0"/>
              <a:t>CPS will provide</a:t>
            </a:r>
          </a:p>
          <a:p>
            <a:pPr lvl="1"/>
            <a:r>
              <a:rPr lang="en-US" dirty="0"/>
              <a:t>Memo/Request for curtailment</a:t>
            </a:r>
          </a:p>
          <a:p>
            <a:pPr lvl="1"/>
            <a:r>
              <a:rPr lang="en-US" dirty="0"/>
              <a:t>CPS Detailed Analysis (may be included in eSSS)</a:t>
            </a:r>
          </a:p>
          <a:p>
            <a:pPr lvl="1"/>
            <a:r>
              <a:rPr lang="en-US" dirty="0"/>
              <a:t>Documentation of acceptable reason</a:t>
            </a:r>
          </a:p>
          <a:p>
            <a:pPr lvl="2"/>
            <a:r>
              <a:rPr lang="en-US" dirty="0"/>
              <a:t>Verified Source IAW the JTR, para 054912</a:t>
            </a:r>
          </a:p>
          <a:p>
            <a:pPr lvl="3"/>
            <a:r>
              <a:rPr lang="en-US" dirty="0"/>
              <a:t>Private, State, or Local Welfare Agencies</a:t>
            </a:r>
          </a:p>
          <a:p>
            <a:pPr lvl="3"/>
            <a:r>
              <a:rPr lang="en-US" dirty="0"/>
              <a:t>Attending Physician</a:t>
            </a:r>
          </a:p>
          <a:p>
            <a:pPr lvl="3"/>
            <a:r>
              <a:rPr lang="en-US" dirty="0"/>
              <a:t>Local Cleric</a:t>
            </a:r>
          </a:p>
          <a:p>
            <a:pPr lvl="1"/>
            <a:r>
              <a:rPr lang="en-US" dirty="0"/>
              <a:t>Transportation Agreement</a:t>
            </a:r>
          </a:p>
          <a:p>
            <a:pPr lvl="1"/>
            <a:r>
              <a:rPr lang="en-US" dirty="0"/>
              <a:t>PCS Orders (any amendments)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092314-0B3B-B59E-85AB-125AF9E9F7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42E453-760C-45C9-8C05-6ED692EDA49B}" type="slidenum">
              <a:rPr lang="en-US" smtClean="0"/>
              <a:pPr>
                <a:defRPr/>
              </a:pPr>
              <a:t>13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3CA94-6B23-8DDE-5857-E4349D7E3CBF}"/>
              </a:ext>
            </a:extLst>
          </p:cNvPr>
          <p:cNvSpPr txBox="1"/>
          <p:nvPr/>
        </p:nvSpPr>
        <p:spPr>
          <a:xfrm>
            <a:off x="540251" y="1420518"/>
            <a:ext cx="1113330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2. Curtailment package created</a:t>
            </a:r>
          </a:p>
        </p:txBody>
      </p:sp>
      <p:pic>
        <p:nvPicPr>
          <p:cNvPr id="7" name="Picture 6" descr="Paper files on the table">
            <a:extLst>
              <a:ext uri="{FF2B5EF4-FFF2-40B4-BE49-F238E27FC236}">
                <a16:creationId xmlns:a16="http://schemas.microsoft.com/office/drawing/2014/main" id="{BC54BAF1-0C3C-9F40-5876-0340981A0A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86"/>
          <a:stretch/>
        </p:blipFill>
        <p:spPr>
          <a:xfrm>
            <a:off x="8477956" y="2215192"/>
            <a:ext cx="3084227" cy="37387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0153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CA3DC-1165-5436-5E4F-7952E3841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OCONUS Curtailment </a:t>
            </a:r>
            <a:br>
              <a:rPr lang="en-US" dirty="0"/>
            </a:br>
            <a:r>
              <a:rPr lang="en-US" dirty="0"/>
              <a:t>Package eSSS (example)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AB1029F-F0E0-24B9-7217-62BB3F40939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52294" y="1869632"/>
          <a:ext cx="9287412" cy="4435533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4421907">
                  <a:extLst>
                    <a:ext uri="{9D8B030D-6E8A-4147-A177-3AD203B41FA5}">
                      <a16:colId xmlns:a16="http://schemas.microsoft.com/office/drawing/2014/main" val="239716945"/>
                    </a:ext>
                  </a:extLst>
                </a:gridCol>
                <a:gridCol w="4865505">
                  <a:extLst>
                    <a:ext uri="{9D8B030D-6E8A-4147-A177-3AD203B41FA5}">
                      <a16:colId xmlns:a16="http://schemas.microsoft.com/office/drawing/2014/main" val="893422464"/>
                    </a:ext>
                  </a:extLst>
                </a:gridCol>
              </a:tblGrid>
              <a:tr h="492837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effectLst/>
                        </a:rPr>
                        <a:t>Office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effectLst/>
                        </a:rPr>
                        <a:t>Action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81237"/>
                  </a:ext>
                </a:extLst>
              </a:tr>
              <a:tr h="492837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Overseas CPF/FSC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Coord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8636100"/>
                  </a:ext>
                </a:extLst>
              </a:tr>
              <a:tr h="492837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OS/CC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Coord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1114995"/>
                  </a:ext>
                </a:extLst>
              </a:tr>
              <a:tr h="492837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AFPC/DPC (CFT)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Coord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1116037"/>
                  </a:ext>
                </a:extLst>
              </a:tr>
              <a:tr h="492837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Career Field Mgr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Coord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0438342"/>
                  </a:ext>
                </a:extLst>
              </a:tr>
              <a:tr h="492837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AFPC/DPCZC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Review/Validate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364627"/>
                  </a:ext>
                </a:extLst>
              </a:tr>
              <a:tr h="492837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AFPC/DPCZ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Approve/Disapprove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8251485"/>
                  </a:ext>
                </a:extLst>
              </a:tr>
              <a:tr h="492837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AFPC/DPC (CFT)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Action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5857798"/>
                  </a:ext>
                </a:extLst>
              </a:tr>
              <a:tr h="492837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Overseas CPF/FSC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File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578623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A135B2-DEB6-5F87-0785-142B0A43DF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42E453-760C-45C9-8C05-6ED692EDA49B}" type="slidenum">
              <a:rPr lang="en-US" smtClean="0"/>
              <a:pPr>
                <a:defRPr/>
              </a:pPr>
              <a:t>14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C29CC6-4A52-C428-CD39-0EAECE0271DD}"/>
              </a:ext>
            </a:extLst>
          </p:cNvPr>
          <p:cNvSpPr txBox="1"/>
          <p:nvPr/>
        </p:nvSpPr>
        <p:spPr>
          <a:xfrm>
            <a:off x="516963" y="1359750"/>
            <a:ext cx="11226304" cy="369332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3. Curtailment package submitted to AFPC</a:t>
            </a:r>
          </a:p>
        </p:txBody>
      </p:sp>
    </p:spTree>
    <p:extLst>
      <p:ext uri="{BB962C8B-B14F-4D97-AF65-F5344CB8AC3E}">
        <p14:creationId xmlns:p14="http://schemas.microsoft.com/office/powerpoint/2010/main" val="3276547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15E84-5598-C57D-1014-38A82CBC1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CFT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412CD-3143-A310-D73C-53AA5A30E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966" y="1972976"/>
            <a:ext cx="11286067" cy="4449097"/>
          </a:xfrm>
        </p:spPr>
        <p:txBody>
          <a:bodyPr/>
          <a:lstStyle/>
          <a:p>
            <a:r>
              <a:rPr lang="en-US" dirty="0"/>
              <a:t>Upon receiving package- </a:t>
            </a:r>
            <a:r>
              <a:rPr lang="en-US" u="sng" dirty="0"/>
              <a:t>CFT has a 5-day suspense</a:t>
            </a:r>
            <a:r>
              <a:rPr lang="en-US" dirty="0"/>
              <a:t> to resubmit package</a:t>
            </a:r>
          </a:p>
          <a:p>
            <a:r>
              <a:rPr lang="en-US" dirty="0"/>
              <a:t>CFT is responsible for</a:t>
            </a:r>
          </a:p>
          <a:p>
            <a:pPr lvl="1"/>
            <a:r>
              <a:rPr lang="en-US" dirty="0"/>
              <a:t>QC package</a:t>
            </a:r>
          </a:p>
          <a:p>
            <a:pPr lvl="2"/>
            <a:r>
              <a:rPr lang="en-US" dirty="0"/>
              <a:t>Ensure all required documents are included</a:t>
            </a:r>
          </a:p>
          <a:p>
            <a:pPr lvl="1"/>
            <a:r>
              <a:rPr lang="en-US" dirty="0"/>
              <a:t>Decide on concur or non-concur at CFT level</a:t>
            </a:r>
          </a:p>
          <a:p>
            <a:pPr lvl="1"/>
            <a:r>
              <a:rPr lang="en-US" dirty="0"/>
              <a:t>Coordinate with CFM on concur or non-concur</a:t>
            </a:r>
          </a:p>
          <a:p>
            <a:pPr lvl="2"/>
            <a:r>
              <a:rPr lang="en-US" i="1" dirty="0">
                <a:solidFill>
                  <a:srgbClr val="FF0000"/>
                </a:solidFill>
              </a:rPr>
              <a:t>If CFT and CFM do not agree- stop the package, inform the workflow and RWOA to base</a:t>
            </a:r>
          </a:p>
          <a:p>
            <a:pPr lvl="1"/>
            <a:r>
              <a:rPr lang="en-US" dirty="0"/>
              <a:t>Submit package to DPCZ Workflow and DPCZC</a:t>
            </a:r>
          </a:p>
          <a:p>
            <a:pPr lvl="2"/>
            <a:r>
              <a:rPr lang="en-US" dirty="0"/>
              <a:t>POC- Ms. Kristina Whitfield</a:t>
            </a:r>
          </a:p>
          <a:p>
            <a:pPr lvl="2"/>
            <a:r>
              <a:rPr lang="en-US" dirty="0"/>
              <a:t>CC- Ms. Ashley Armes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04CF48-137F-7F9D-08A7-806F78873B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42E453-760C-45C9-8C05-6ED692EDA49B}" type="slidenum">
              <a:rPr lang="en-US" smtClean="0"/>
              <a:pPr>
                <a:defRPr/>
              </a:pPr>
              <a:t>15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0A9E3D-1B2E-22FC-C04A-EA25F79EBE6D}"/>
              </a:ext>
            </a:extLst>
          </p:cNvPr>
          <p:cNvSpPr txBox="1"/>
          <p:nvPr/>
        </p:nvSpPr>
        <p:spPr>
          <a:xfrm>
            <a:off x="538385" y="1476136"/>
            <a:ext cx="11135170" cy="36933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4. CFT Coords with CFM</a:t>
            </a:r>
          </a:p>
        </p:txBody>
      </p:sp>
    </p:spTree>
    <p:extLst>
      <p:ext uri="{BB962C8B-B14F-4D97-AF65-F5344CB8AC3E}">
        <p14:creationId xmlns:p14="http://schemas.microsoft.com/office/powerpoint/2010/main" val="1684774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0FD85-C92E-A991-9F04-CDFE9833B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DPCZC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F43C8-EAE0-D114-9499-937404D65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839" y="2038350"/>
            <a:ext cx="11286067" cy="3593329"/>
          </a:xfrm>
        </p:spPr>
        <p:txBody>
          <a:bodyPr/>
          <a:lstStyle/>
          <a:p>
            <a:r>
              <a:rPr lang="en-US" dirty="0"/>
              <a:t>DPCZC Staffing process</a:t>
            </a:r>
          </a:p>
          <a:p>
            <a:pPr lvl="1"/>
            <a:r>
              <a:rPr lang="en-US" dirty="0"/>
              <a:t>Review package</a:t>
            </a:r>
          </a:p>
          <a:p>
            <a:pPr lvl="1"/>
            <a:r>
              <a:rPr lang="en-US" dirty="0"/>
              <a:t>QC documents</a:t>
            </a:r>
          </a:p>
          <a:p>
            <a:pPr lvl="1"/>
            <a:r>
              <a:rPr lang="en-US" dirty="0"/>
              <a:t>Obtain Legal/Policy read (if needed)</a:t>
            </a:r>
          </a:p>
          <a:p>
            <a:pPr lvl="1"/>
            <a:r>
              <a:rPr lang="en-US" dirty="0"/>
              <a:t>Provide Recommendation</a:t>
            </a:r>
          </a:p>
          <a:p>
            <a:pPr lvl="1"/>
            <a:r>
              <a:rPr lang="en-US" dirty="0"/>
              <a:t>Submit package to DPCZ Workflow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AA844F-15FF-02D4-4EC7-59CA98AB83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42E453-760C-45C9-8C05-6ED692EDA49B}" type="slidenum">
              <a:rPr lang="en-US" smtClean="0"/>
              <a:pPr>
                <a:defRPr/>
              </a:pPr>
              <a:t>16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97B45A-1EF4-26D2-DD03-542BC67DB799}"/>
              </a:ext>
            </a:extLst>
          </p:cNvPr>
          <p:cNvSpPr txBox="1"/>
          <p:nvPr/>
        </p:nvSpPr>
        <p:spPr>
          <a:xfrm>
            <a:off x="529839" y="1484128"/>
            <a:ext cx="11126625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4. Completed package submitted to Workflow/ DPCZC</a:t>
            </a:r>
          </a:p>
        </p:txBody>
      </p:sp>
      <p:pic>
        <p:nvPicPr>
          <p:cNvPr id="7" name="Picture 6" descr="Stack of file folders">
            <a:extLst>
              <a:ext uri="{FF2B5EF4-FFF2-40B4-BE49-F238E27FC236}">
                <a16:creationId xmlns:a16="http://schemas.microsoft.com/office/drawing/2014/main" id="{DCAA9AA4-9B0D-D7A6-9268-8A937BF36E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285" y="2038350"/>
            <a:ext cx="2824089" cy="42361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0916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D7E02-807C-C83B-F161-40051731F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Stage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84BEF-B943-B459-CC27-D2BE3D5D1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392" y="1933575"/>
            <a:ext cx="11286067" cy="4743450"/>
          </a:xfrm>
        </p:spPr>
        <p:txBody>
          <a:bodyPr/>
          <a:lstStyle/>
          <a:p>
            <a:r>
              <a:rPr lang="en-US" dirty="0"/>
              <a:t>DPCZ leadership will review package</a:t>
            </a:r>
          </a:p>
          <a:p>
            <a:pPr lvl="1"/>
            <a:r>
              <a:rPr lang="en-US" dirty="0"/>
              <a:t>Determine if package is approved or disapproved</a:t>
            </a:r>
          </a:p>
          <a:p>
            <a:r>
              <a:rPr lang="en-US" dirty="0"/>
              <a:t>If Approved</a:t>
            </a:r>
          </a:p>
          <a:p>
            <a:pPr lvl="1"/>
            <a:r>
              <a:rPr lang="en-US" dirty="0"/>
              <a:t>DPCZC will notify</a:t>
            </a:r>
          </a:p>
          <a:p>
            <a:pPr lvl="2"/>
            <a:r>
              <a:rPr lang="en-US" dirty="0"/>
              <a:t>Career Field Team- FYSA</a:t>
            </a:r>
          </a:p>
          <a:p>
            <a:pPr lvl="2"/>
            <a:r>
              <a:rPr lang="en-US" dirty="0"/>
              <a:t>PCS Unit- FYSA</a:t>
            </a:r>
          </a:p>
          <a:p>
            <a:pPr lvl="2"/>
            <a:r>
              <a:rPr lang="en-US" dirty="0"/>
              <a:t>Base POC- FYA</a:t>
            </a:r>
          </a:p>
          <a:p>
            <a:r>
              <a:rPr lang="en-US" dirty="0"/>
              <a:t>If Disapproved</a:t>
            </a:r>
          </a:p>
          <a:p>
            <a:pPr lvl="1"/>
            <a:r>
              <a:rPr lang="en-US" dirty="0"/>
              <a:t>DPCZC will notify</a:t>
            </a:r>
          </a:p>
          <a:p>
            <a:pPr lvl="2"/>
            <a:r>
              <a:rPr lang="en-US" dirty="0"/>
              <a:t>Career Field Team- FYSA</a:t>
            </a:r>
          </a:p>
          <a:p>
            <a:pPr lvl="2"/>
            <a:r>
              <a:rPr lang="en-US" dirty="0"/>
              <a:t>Base POC- FYA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AE822-62CE-A5E1-96F5-8B5A2938DE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42E453-760C-45C9-8C05-6ED692EDA49B}" type="slidenum">
              <a:rPr lang="en-US" smtClean="0"/>
              <a:pPr>
                <a:defRPr/>
              </a:pPr>
              <a:t>17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24F3C6-B9DA-9038-2432-FA0373F9B1C0}"/>
              </a:ext>
            </a:extLst>
          </p:cNvPr>
          <p:cNvSpPr txBox="1"/>
          <p:nvPr/>
        </p:nvSpPr>
        <p:spPr>
          <a:xfrm>
            <a:off x="565392" y="1406779"/>
            <a:ext cx="11169408" cy="3693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5. Completed package staffed to DPCZ for decision</a:t>
            </a:r>
          </a:p>
        </p:txBody>
      </p:sp>
      <p:pic>
        <p:nvPicPr>
          <p:cNvPr id="7" name="Picture 6" descr="Pink megaphone">
            <a:extLst>
              <a:ext uri="{FF2B5EF4-FFF2-40B4-BE49-F238E27FC236}">
                <a16:creationId xmlns:a16="http://schemas.microsoft.com/office/drawing/2014/main" id="{86A887D8-8459-60B4-6ABD-21EB5C4F24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253" y="3111034"/>
            <a:ext cx="5094006" cy="30564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9857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A2D3C-1245-5AB2-9101-9BD98E632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6C730-B470-602F-A339-ABDC68BD9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98587"/>
            <a:ext cx="12034007" cy="4743450"/>
          </a:xfrm>
        </p:spPr>
        <p:txBody>
          <a:bodyPr/>
          <a:lstStyle/>
          <a:p>
            <a:r>
              <a:rPr lang="en-US" dirty="0"/>
              <a:t>DP3 PCS One Link</a:t>
            </a:r>
          </a:p>
          <a:p>
            <a:pPr lvl="1"/>
            <a:r>
              <a:rPr lang="en-US" dirty="0">
                <a:hlinkClick r:id="rId2"/>
              </a:rPr>
              <a:t>AFPC Civilian One Link - Permanent Change in Station (PCS) (dps.mil)</a:t>
            </a:r>
            <a:endParaRPr lang="en-US" dirty="0"/>
          </a:p>
          <a:p>
            <a:r>
              <a:rPr lang="en-US" dirty="0"/>
              <a:t>DAFMAN 36-142 Civilian Career Field Management and Centrally Managed Programs</a:t>
            </a:r>
          </a:p>
          <a:p>
            <a:pPr lvl="1"/>
            <a:r>
              <a:rPr lang="en-US" dirty="0">
                <a:hlinkClick r:id="rId3"/>
              </a:rPr>
              <a:t>DAFMAN_36-142.pdf</a:t>
            </a:r>
            <a:endParaRPr lang="en-US" dirty="0"/>
          </a:p>
          <a:p>
            <a:r>
              <a:rPr lang="en-US" dirty="0"/>
              <a:t>AFMAN 36-204 Overseas Employment</a:t>
            </a:r>
          </a:p>
          <a:p>
            <a:pPr lvl="1"/>
            <a:r>
              <a:rPr lang="en-US" dirty="0">
                <a:hlinkClick r:id="rId4"/>
              </a:rPr>
              <a:t>afman36-204.pdf</a:t>
            </a:r>
            <a:endParaRPr lang="en-US" dirty="0"/>
          </a:p>
          <a:p>
            <a:r>
              <a:rPr lang="en-US" dirty="0"/>
              <a:t>DAFI 36-1101 Defense Civilian Intelligence Personnel System (DCIPS)</a:t>
            </a:r>
          </a:p>
          <a:p>
            <a:pPr lvl="1"/>
            <a:r>
              <a:rPr lang="en-US" dirty="0">
                <a:hlinkClick r:id="rId5"/>
              </a:rPr>
              <a:t>dafi36-1101.pdf</a:t>
            </a:r>
            <a:endParaRPr lang="en-US" dirty="0"/>
          </a:p>
          <a:p>
            <a:r>
              <a:rPr lang="en-US" dirty="0"/>
              <a:t>Joint Travel Regulation</a:t>
            </a:r>
          </a:p>
          <a:p>
            <a:pPr lvl="1"/>
            <a:r>
              <a:rPr lang="en-US" dirty="0">
                <a:hlinkClick r:id="rId6"/>
              </a:rPr>
              <a:t>JTR.PDF</a:t>
            </a:r>
            <a:endParaRPr lang="en-US" dirty="0"/>
          </a:p>
          <a:p>
            <a:r>
              <a:rPr lang="en-US" dirty="0"/>
              <a:t>MyFSS Civilian: Permanent Change of Station Home Page</a:t>
            </a:r>
          </a:p>
          <a:p>
            <a:pPr lvl="1"/>
            <a:r>
              <a:rPr lang="en-US" dirty="0">
                <a:hlinkClick r:id="rId7"/>
              </a:rPr>
              <a:t>https://myfss.us.af.mil/USAFCommunity/s/knowledge-detail?pid=kA0t0000000LHJUCA4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99BB79-E1FF-CB0F-AEE9-1E57A1CBD6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42E453-760C-45C9-8C05-6ED692EDA49B}" type="slidenum">
              <a:rPr lang="en-US" smtClean="0"/>
              <a:pPr>
                <a:defRPr/>
              </a:pPr>
              <a:t>18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126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42E453-760C-45C9-8C05-6ED692EDA49B}" type="slidenum">
              <a:rPr lang="en-US" smtClean="0"/>
              <a:pPr>
                <a:defRPr/>
              </a:pPr>
              <a:t>19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57350" y="57824"/>
            <a:ext cx="1323702" cy="112654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1440" rIns="91440" rtlCol="0" anchor="ctr">
            <a:spAutoFit/>
          </a:bodyPr>
          <a:lstStyle/>
          <a:p>
            <a:pPr indent="457200" algn="ctr">
              <a:tabLst>
                <a:tab pos="2057400" algn="l"/>
              </a:tabLst>
            </a:pPr>
            <a:endParaRPr lang="en-US" sz="1200" b="1" u="sng"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4320" y="1965960"/>
            <a:ext cx="4039009" cy="3940674"/>
          </a:xfrm>
          <a:prstGeom prst="rect">
            <a:avLst/>
          </a:prstGeom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454688" y="500067"/>
            <a:ext cx="74689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altLang="en-US" sz="3600" b="1" i="1">
                <a:solidFill>
                  <a:srgbClr val="000000"/>
                </a:solidFill>
              </a:rPr>
              <a:t>The Air Force’s Personnel Center</a:t>
            </a:r>
          </a:p>
        </p:txBody>
      </p:sp>
      <p:pic>
        <p:nvPicPr>
          <p:cNvPr id="3" name="Picture 33" descr="USAF_BLUE_CHROME_WINGS">
            <a:extLst>
              <a:ext uri="{FF2B5EF4-FFF2-40B4-BE49-F238E27FC236}">
                <a16:creationId xmlns:a16="http://schemas.microsoft.com/office/drawing/2014/main" id="{03CC5903-96DA-E187-1467-8DB5D7E93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3516" y="247785"/>
            <a:ext cx="909680" cy="84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3">
            <a:extLst>
              <a:ext uri="{FF2B5EF4-FFF2-40B4-BE49-F238E27FC236}">
                <a16:creationId xmlns:a16="http://schemas.microsoft.com/office/drawing/2014/main" id="{2CDACDFC-A233-C16D-75F6-C4F8ECAB81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03"/>
          <a:stretch/>
        </p:blipFill>
        <p:spPr bwMode="auto">
          <a:xfrm>
            <a:off x="10660430" y="142225"/>
            <a:ext cx="1023570" cy="975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0843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52228-792B-9A7E-C2BB-46BF497C9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FA27E-2AE3-F386-B86E-0E6D00104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Policy</a:t>
            </a:r>
          </a:p>
          <a:p>
            <a:r>
              <a:rPr lang="en-US" dirty="0"/>
              <a:t>Dwell Time Waivers (CONUS)</a:t>
            </a:r>
          </a:p>
          <a:p>
            <a:pPr lvl="1"/>
            <a:r>
              <a:rPr lang="en-US" dirty="0"/>
              <a:t>Process</a:t>
            </a:r>
          </a:p>
          <a:p>
            <a:pPr lvl="1"/>
            <a:r>
              <a:rPr lang="en-US" dirty="0"/>
              <a:t>Request Elements</a:t>
            </a:r>
          </a:p>
          <a:p>
            <a:r>
              <a:rPr lang="en-US" dirty="0"/>
              <a:t>OCONUS Curtailments</a:t>
            </a:r>
          </a:p>
          <a:p>
            <a:pPr lvl="1"/>
            <a:r>
              <a:rPr lang="en-US" dirty="0"/>
              <a:t>Process</a:t>
            </a:r>
          </a:p>
          <a:p>
            <a:pPr lvl="1"/>
            <a:r>
              <a:rPr lang="en-US" dirty="0"/>
              <a:t>Request Elements</a:t>
            </a:r>
          </a:p>
          <a:p>
            <a:r>
              <a:rPr lang="en-US" dirty="0"/>
              <a:t>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335319-D84F-1639-200E-254F2F43BE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42E453-760C-45C9-8C05-6ED692EDA49B}" type="slidenum">
              <a:rPr lang="en-US" smtClean="0"/>
              <a:pPr>
                <a:defRPr/>
              </a:pPr>
              <a:t>2</a:t>
            </a:fld>
            <a:endParaRPr lang="en-US" dirty="0">
              <a:solidFill>
                <a:srgbClr val="808080"/>
              </a:solidFill>
            </a:endParaRPr>
          </a:p>
        </p:txBody>
      </p:sp>
      <p:pic>
        <p:nvPicPr>
          <p:cNvPr id="5" name="Picture 4" descr="Stacked cardboard boxes and houseplant">
            <a:extLst>
              <a:ext uri="{FF2B5EF4-FFF2-40B4-BE49-F238E27FC236}">
                <a16:creationId xmlns:a16="http://schemas.microsoft.com/office/drawing/2014/main" id="{B5C2AA67-B50F-EE69-3D92-5B73106E1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176" y="1580409"/>
            <a:ext cx="5902594" cy="393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440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B5983-76E1-B78D-EB93-6E591040A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A887F-0EEF-D921-598C-0A2E12385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DAFMAN 36-142 </a:t>
            </a:r>
          </a:p>
          <a:p>
            <a:pPr marL="406389" lvl="1" indent="0">
              <a:buNone/>
            </a:pPr>
            <a:r>
              <a:rPr lang="en-US" dirty="0"/>
              <a:t>Civilian Career Field Management and Centrally Managed Programs</a:t>
            </a:r>
          </a:p>
          <a:p>
            <a:r>
              <a:rPr lang="en-US" dirty="0"/>
              <a:t>AFMAN 36-204 </a:t>
            </a:r>
          </a:p>
          <a:p>
            <a:pPr marL="406389" lvl="1" indent="0">
              <a:buNone/>
            </a:pPr>
            <a:r>
              <a:rPr lang="en-US" dirty="0"/>
              <a:t>Overseas Employment</a:t>
            </a:r>
          </a:p>
          <a:p>
            <a:r>
              <a:rPr lang="en-US" dirty="0"/>
              <a:t>DAFI 36-1101 </a:t>
            </a:r>
          </a:p>
          <a:p>
            <a:pPr marL="406389" lvl="1" indent="0">
              <a:buNone/>
            </a:pPr>
            <a:r>
              <a:rPr lang="en-US" dirty="0"/>
              <a:t>Defense Civilian Intelligence Personnel System (DCIPS)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88EE7-94C4-A56D-C053-ED61E57EFD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42E453-760C-45C9-8C05-6ED692EDA49B}" type="slidenum">
              <a:rPr lang="en-US" smtClean="0"/>
              <a:pPr>
                <a:defRPr/>
              </a:pPr>
              <a:t>3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884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D65B8-0025-964C-BB25-E17F0855F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CONUS Dwell Time Waiver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C13A89-8DAF-3FA4-7486-4AB592C014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42E453-760C-45C9-8C05-6ED692EDA49B}" type="slidenum">
              <a:rPr lang="en-US" smtClean="0"/>
              <a:pPr>
                <a:defRPr/>
              </a:pPr>
              <a:t>4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3C9DCA5-4D3F-41A8-8CBA-7AD8EEC91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289" y="1756771"/>
            <a:ext cx="4953368" cy="3738737"/>
          </a:xfrm>
        </p:spPr>
        <p:txBody>
          <a:bodyPr/>
          <a:lstStyle/>
          <a:p>
            <a:pPr marL="0" indent="0" algn="ctr">
              <a:buNone/>
            </a:pPr>
            <a:r>
              <a:rPr lang="en-US" i="0" strike="noStrike" baseline="0" dirty="0">
                <a:solidFill>
                  <a:srgbClr val="000000"/>
                </a:solidFill>
              </a:rPr>
              <a:t>To obtain a funded PCS within 48 months of Centrally Funded PCS, an approved Dwell Time waiver is required</a:t>
            </a:r>
          </a:p>
          <a:p>
            <a:pPr marL="0" indent="0" algn="ctr">
              <a:buNone/>
            </a:pPr>
            <a:r>
              <a:rPr lang="en-US" i="0" u="sng" strike="noStrike" baseline="0" dirty="0">
                <a:solidFill>
                  <a:srgbClr val="000000"/>
                </a:solidFill>
              </a:rPr>
              <a:t>DAFMAN 36-142 5.7.1.1.2. </a:t>
            </a:r>
          </a:p>
          <a:p>
            <a:pPr marL="0" indent="0" algn="ctr">
              <a:buNone/>
            </a:pPr>
            <a:r>
              <a:rPr lang="en-US" i="0" u="none" strike="noStrike" baseline="0" dirty="0">
                <a:solidFill>
                  <a:srgbClr val="000000"/>
                </a:solidFill>
              </a:rPr>
              <a:t>48-month DAF dwell time waivers for centrally-funded positions may be approved by MAJCOM/A1s or equivalent (including USSF equivalents) IAW the JTR. </a:t>
            </a:r>
          </a:p>
          <a:p>
            <a:pPr marL="0" indent="0" algn="ctr">
              <a:buNone/>
            </a:pPr>
            <a:r>
              <a:rPr lang="en-US" i="0" u="none" strike="noStrike" baseline="0" dirty="0">
                <a:solidFill>
                  <a:srgbClr val="000000"/>
                </a:solidFill>
              </a:rPr>
              <a:t>MAJCOM approved moves are funded from MAJCOM/Wing (or USSF equivalents) budgets. </a:t>
            </a:r>
            <a:endParaRPr lang="en-US" dirty="0"/>
          </a:p>
        </p:txBody>
      </p:sp>
      <p:pic>
        <p:nvPicPr>
          <p:cNvPr id="7" name="Picture 6" descr="Automobile driving on a country road">
            <a:extLst>
              <a:ext uri="{FF2B5EF4-FFF2-40B4-BE49-F238E27FC236}">
                <a16:creationId xmlns:a16="http://schemas.microsoft.com/office/drawing/2014/main" id="{EE1CF244-4287-1319-D6EB-FBDF34A832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767" y="2265027"/>
            <a:ext cx="4294944" cy="297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624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6541C-1DAC-F27E-2579-432832AF8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CONUS Dwell Time Waiver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092314-0B3B-B59E-85AB-125AF9E9F7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42E453-760C-45C9-8C05-6ED692EDA49B}" type="slidenum">
              <a:rPr lang="en-US" smtClean="0"/>
              <a:pPr>
                <a:defRPr/>
              </a:pPr>
              <a:t>5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3173E2-0954-7C68-E589-FE66FBA75551}"/>
              </a:ext>
            </a:extLst>
          </p:cNvPr>
          <p:cNvSpPr txBox="1"/>
          <p:nvPr/>
        </p:nvSpPr>
        <p:spPr>
          <a:xfrm>
            <a:off x="5755309" y="3416067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Approved</a:t>
            </a:r>
          </a:p>
        </p:txBody>
      </p:sp>
      <p:pic>
        <p:nvPicPr>
          <p:cNvPr id="10" name="Graphic 9" descr="Checkbox Checked with solid fill">
            <a:extLst>
              <a:ext uri="{FF2B5EF4-FFF2-40B4-BE49-F238E27FC236}">
                <a16:creationId xmlns:a16="http://schemas.microsoft.com/office/drawing/2014/main" id="{3351204F-09FE-9910-2BE8-10E05654B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24727" y="3623008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7B080C-C557-F98B-0723-812FB29C8E36}"/>
              </a:ext>
            </a:extLst>
          </p:cNvPr>
          <p:cNvSpPr txBox="1"/>
          <p:nvPr/>
        </p:nvSpPr>
        <p:spPr>
          <a:xfrm>
            <a:off x="666732" y="1488568"/>
            <a:ext cx="1551535" cy="1200329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1. Employee is selected for a new position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452EEB-BF60-65D1-DA45-AE025A017AA6}"/>
              </a:ext>
            </a:extLst>
          </p:cNvPr>
          <p:cNvSpPr txBox="1"/>
          <p:nvPr/>
        </p:nvSpPr>
        <p:spPr>
          <a:xfrm>
            <a:off x="6003966" y="1316674"/>
            <a:ext cx="1797262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2. Dwell Time waiver package created by gaining CPS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BA6FC0-D8B8-AA5A-C050-30E46BFFC51B}"/>
              </a:ext>
            </a:extLst>
          </p:cNvPr>
          <p:cNvSpPr txBox="1"/>
          <p:nvPr/>
        </p:nvSpPr>
        <p:spPr>
          <a:xfrm>
            <a:off x="10290227" y="2421635"/>
            <a:ext cx="1538250" cy="1477328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3. Dwell Time package submitted to AFPC / CFT</a:t>
            </a:r>
          </a:p>
        </p:txBody>
      </p:sp>
      <p:pic>
        <p:nvPicPr>
          <p:cNvPr id="19" name="Graphic 18" descr="Arrow: Straight outline">
            <a:extLst>
              <a:ext uri="{FF2B5EF4-FFF2-40B4-BE49-F238E27FC236}">
                <a16:creationId xmlns:a16="http://schemas.microsoft.com/office/drawing/2014/main" id="{132F39A1-6479-DD3E-BE41-A8393D6F15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2290056" y="1653450"/>
            <a:ext cx="604865" cy="778878"/>
          </a:xfrm>
          <a:prstGeom prst="rect">
            <a:avLst/>
          </a:prstGeom>
        </p:spPr>
      </p:pic>
      <p:pic>
        <p:nvPicPr>
          <p:cNvPr id="23" name="Graphic 22" descr="Arrow: Counter-clockwise curve outline">
            <a:extLst>
              <a:ext uri="{FF2B5EF4-FFF2-40B4-BE49-F238E27FC236}">
                <a16:creationId xmlns:a16="http://schemas.microsoft.com/office/drawing/2014/main" id="{97544F47-1516-77B8-4666-92948ACD9E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8233866" flipH="1" flipV="1">
            <a:off x="5052429" y="3466849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21B4B1-743B-162D-EEDC-0E4569319CF9}"/>
              </a:ext>
            </a:extLst>
          </p:cNvPr>
          <p:cNvSpPr txBox="1"/>
          <p:nvPr/>
        </p:nvSpPr>
        <p:spPr>
          <a:xfrm>
            <a:off x="2955348" y="1690483"/>
            <a:ext cx="2241163" cy="646331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Staffer determines a waiver is required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94CD50-21B2-C40A-1CBA-009BA85A5FA2}"/>
              </a:ext>
            </a:extLst>
          </p:cNvPr>
          <p:cNvSpPr txBox="1"/>
          <p:nvPr/>
        </p:nvSpPr>
        <p:spPr>
          <a:xfrm>
            <a:off x="8670443" y="1661399"/>
            <a:ext cx="141556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Gaining Unit coords on package </a:t>
            </a:r>
          </a:p>
        </p:txBody>
      </p:sp>
      <p:pic>
        <p:nvPicPr>
          <p:cNvPr id="13" name="Graphic 12" descr="Arrow: Counter-clockwise curve outline">
            <a:extLst>
              <a:ext uri="{FF2B5EF4-FFF2-40B4-BE49-F238E27FC236}">
                <a16:creationId xmlns:a16="http://schemas.microsoft.com/office/drawing/2014/main" id="{A6080DB0-56B0-FEC8-1604-958E957F32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5400000" flipH="1">
            <a:off x="10174566" y="1606655"/>
            <a:ext cx="9144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481AC00-5F3E-3722-E286-C953D49F105E}"/>
              </a:ext>
            </a:extLst>
          </p:cNvPr>
          <p:cNvSpPr txBox="1"/>
          <p:nvPr/>
        </p:nvSpPr>
        <p:spPr>
          <a:xfrm>
            <a:off x="8951912" y="4879059"/>
            <a:ext cx="1797262" cy="92333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4. CFT coords with CFM on package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E274715-5610-63F8-DD0F-2C68835C942C}"/>
              </a:ext>
            </a:extLst>
          </p:cNvPr>
          <p:cNvSpPr txBox="1"/>
          <p:nvPr/>
        </p:nvSpPr>
        <p:spPr>
          <a:xfrm>
            <a:off x="5732206" y="4682423"/>
            <a:ext cx="2414825" cy="92333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5. Package returned to gaining unit for decision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F68C643-0361-D231-333B-8CD6DD916E32}"/>
              </a:ext>
            </a:extLst>
          </p:cNvPr>
          <p:cNvSpPr txBox="1"/>
          <p:nvPr/>
        </p:nvSpPr>
        <p:spPr>
          <a:xfrm>
            <a:off x="1576740" y="4936068"/>
            <a:ext cx="2416505" cy="92333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Employee may “self move” to accept the position</a:t>
            </a:r>
          </a:p>
        </p:txBody>
      </p:sp>
      <p:pic>
        <p:nvPicPr>
          <p:cNvPr id="26" name="Graphic 25" descr="Arrow: Counter-clockwise curve outline">
            <a:extLst>
              <a:ext uri="{FF2B5EF4-FFF2-40B4-BE49-F238E27FC236}">
                <a16:creationId xmlns:a16="http://schemas.microsoft.com/office/drawing/2014/main" id="{33ABEA51-7C17-1BC4-19D6-A04FC34AACF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0800000" flipH="1">
            <a:off x="10547685" y="3948208"/>
            <a:ext cx="914400" cy="914400"/>
          </a:xfrm>
          <a:prstGeom prst="rect">
            <a:avLst/>
          </a:prstGeom>
        </p:spPr>
      </p:pic>
      <p:pic>
        <p:nvPicPr>
          <p:cNvPr id="31" name="Graphic 30" descr="Arrow: Straight outline">
            <a:extLst>
              <a:ext uri="{FF2B5EF4-FFF2-40B4-BE49-F238E27FC236}">
                <a16:creationId xmlns:a16="http://schemas.microsoft.com/office/drawing/2014/main" id="{5C83DE1C-9E67-7C43-7E75-83F35A03204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107498" y="4936068"/>
            <a:ext cx="604865" cy="778878"/>
          </a:xfrm>
          <a:prstGeom prst="rect">
            <a:avLst/>
          </a:prstGeom>
        </p:spPr>
      </p:pic>
      <p:pic>
        <p:nvPicPr>
          <p:cNvPr id="32" name="Graphic 31" descr="Arrow: Straight outline">
            <a:extLst>
              <a:ext uri="{FF2B5EF4-FFF2-40B4-BE49-F238E27FC236}">
                <a16:creationId xmlns:a16="http://schemas.microsoft.com/office/drawing/2014/main" id="{AD3EFC78-F9D0-2EA9-CEBD-5AF9983A67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261284" y="4955926"/>
            <a:ext cx="604865" cy="778878"/>
          </a:xfrm>
          <a:prstGeom prst="rect">
            <a:avLst/>
          </a:prstGeom>
        </p:spPr>
      </p:pic>
      <p:pic>
        <p:nvPicPr>
          <p:cNvPr id="33" name="Graphic 32" descr="Arrow: Straight outline">
            <a:extLst>
              <a:ext uri="{FF2B5EF4-FFF2-40B4-BE49-F238E27FC236}">
                <a16:creationId xmlns:a16="http://schemas.microsoft.com/office/drawing/2014/main" id="{46B3BA25-F7CA-988B-0DDD-314307413FB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0800000">
            <a:off x="7933403" y="1674416"/>
            <a:ext cx="604865" cy="778878"/>
          </a:xfrm>
          <a:prstGeom prst="rect">
            <a:avLst/>
          </a:prstGeom>
        </p:spPr>
      </p:pic>
      <p:pic>
        <p:nvPicPr>
          <p:cNvPr id="34" name="Graphic 33" descr="Arrow: Straight outline">
            <a:extLst>
              <a:ext uri="{FF2B5EF4-FFF2-40B4-BE49-F238E27FC236}">
                <a16:creationId xmlns:a16="http://schemas.microsoft.com/office/drawing/2014/main" id="{4ABAF35C-B268-4E34-A294-CDAA94F5D9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5266926" y="1711379"/>
            <a:ext cx="604865" cy="778878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6520A75-64F5-EC31-514B-030B3236B3B7}"/>
              </a:ext>
            </a:extLst>
          </p:cNvPr>
          <p:cNvSpPr txBox="1"/>
          <p:nvPr/>
        </p:nvSpPr>
        <p:spPr>
          <a:xfrm>
            <a:off x="2955348" y="2868972"/>
            <a:ext cx="2116552" cy="175432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Gaining unit submits waiver to PCS unit w/request for orders (using gaining LOA)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57812C-07AD-BEE9-2BE6-B83D59C6871C}"/>
              </a:ext>
            </a:extLst>
          </p:cNvPr>
          <p:cNvSpPr txBox="1"/>
          <p:nvPr/>
        </p:nvSpPr>
        <p:spPr>
          <a:xfrm>
            <a:off x="587274" y="3367971"/>
            <a:ext cx="1551535" cy="92333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Employee receives a funded PCS</a:t>
            </a:r>
          </a:p>
        </p:txBody>
      </p:sp>
      <p:pic>
        <p:nvPicPr>
          <p:cNvPr id="6" name="Graphic 5" descr="Arrow: Straight outline">
            <a:extLst>
              <a:ext uri="{FF2B5EF4-FFF2-40B4-BE49-F238E27FC236}">
                <a16:creationId xmlns:a16="http://schemas.microsoft.com/office/drawing/2014/main" id="{B9A71FF8-FBFC-F869-BFED-ECFD6FC2950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240919" y="3411959"/>
            <a:ext cx="604865" cy="778878"/>
          </a:xfrm>
          <a:prstGeom prst="rect">
            <a:avLst/>
          </a:prstGeom>
        </p:spPr>
      </p:pic>
      <p:pic>
        <p:nvPicPr>
          <p:cNvPr id="18" name="Graphic 17" descr="Checkbox Crossed with solid fill">
            <a:extLst>
              <a:ext uri="{FF2B5EF4-FFF2-40B4-BE49-F238E27FC236}">
                <a16:creationId xmlns:a16="http://schemas.microsoft.com/office/drawing/2014/main" id="{6A13E7FE-8313-F324-DF12-856E5D8704A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595229" y="4879059"/>
            <a:ext cx="914400" cy="9144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EE17475-E348-1764-D359-F4017C6739B5}"/>
              </a:ext>
            </a:extLst>
          </p:cNvPr>
          <p:cNvSpPr txBox="1"/>
          <p:nvPr/>
        </p:nvSpPr>
        <p:spPr>
          <a:xfrm>
            <a:off x="4009719" y="4682331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Disapproved</a:t>
            </a:r>
          </a:p>
        </p:txBody>
      </p:sp>
    </p:spTree>
    <p:extLst>
      <p:ext uri="{BB962C8B-B14F-4D97-AF65-F5344CB8AC3E}">
        <p14:creationId xmlns:p14="http://schemas.microsoft.com/office/powerpoint/2010/main" val="996566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6541C-1DAC-F27E-2579-432832AF8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CONUS Dwell Time Waiver </a:t>
            </a:r>
            <a:br>
              <a:rPr lang="en-US" dirty="0"/>
            </a:br>
            <a:r>
              <a:rPr lang="en-US" dirty="0"/>
              <a:t>Package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AAE38-2F8D-3B09-F9ED-016AC71E2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564" y="1865334"/>
            <a:ext cx="8622680" cy="4252467"/>
          </a:xfrm>
        </p:spPr>
        <p:txBody>
          <a:bodyPr/>
          <a:lstStyle/>
          <a:p>
            <a:r>
              <a:rPr lang="en-US" dirty="0"/>
              <a:t>ESSS Memo/Request for Waiver</a:t>
            </a:r>
          </a:p>
          <a:p>
            <a:pPr lvl="1"/>
            <a:r>
              <a:rPr lang="en-US" dirty="0"/>
              <a:t>Discussion</a:t>
            </a:r>
          </a:p>
          <a:p>
            <a:pPr lvl="2"/>
            <a:r>
              <a:rPr lang="en-US" dirty="0"/>
              <a:t>An equally qualified employee is not available within the commuting area of the activity concerned</a:t>
            </a:r>
          </a:p>
          <a:p>
            <a:pPr lvl="3"/>
            <a:r>
              <a:rPr lang="en-US" i="1" dirty="0"/>
              <a:t>selection matrix needs to be attached  </a:t>
            </a:r>
          </a:p>
          <a:p>
            <a:pPr lvl="2"/>
            <a:r>
              <a:rPr lang="en-US" dirty="0"/>
              <a:t>The losing activity agrees to the transfer </a:t>
            </a:r>
          </a:p>
          <a:p>
            <a:pPr lvl="3"/>
            <a:r>
              <a:rPr lang="en-US" i="1" dirty="0"/>
              <a:t>attach concurrence/documentation from losing activity </a:t>
            </a:r>
            <a:r>
              <a:rPr lang="en-US" i="1" u="sng" dirty="0"/>
              <a:t>and provides LOA</a:t>
            </a:r>
          </a:p>
          <a:p>
            <a:pPr lvl="2"/>
            <a:r>
              <a:rPr lang="en-US" dirty="0"/>
              <a:t>The waiver is in the best interests of the career field</a:t>
            </a:r>
          </a:p>
          <a:p>
            <a:pPr lvl="2"/>
            <a:r>
              <a:rPr lang="en-US" dirty="0"/>
              <a:t>The need to select the employee outweighs the additional cost of a second PCS in less than four years</a:t>
            </a:r>
          </a:p>
          <a:p>
            <a:pPr lvl="2"/>
            <a:r>
              <a:rPr lang="en-US" dirty="0"/>
              <a:t>Sufficient efforts were made to locate a candidate for the position who would not require a waiver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092314-0B3B-B59E-85AB-125AF9E9F7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42E453-760C-45C9-8C05-6ED692EDA49B}" type="slidenum">
              <a:rPr lang="en-US" smtClean="0"/>
              <a:pPr>
                <a:defRPr/>
              </a:pPr>
              <a:t>6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3CA94-6B23-8DDE-5857-E4349D7E3CBF}"/>
              </a:ext>
            </a:extLst>
          </p:cNvPr>
          <p:cNvSpPr txBox="1"/>
          <p:nvPr/>
        </p:nvSpPr>
        <p:spPr>
          <a:xfrm>
            <a:off x="540251" y="1420518"/>
            <a:ext cx="1113330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2. Dwell Time Waiver package created by gaining CPS</a:t>
            </a:r>
          </a:p>
        </p:txBody>
      </p:sp>
      <p:pic>
        <p:nvPicPr>
          <p:cNvPr id="7" name="Picture 6" descr="Paper files on the table">
            <a:extLst>
              <a:ext uri="{FF2B5EF4-FFF2-40B4-BE49-F238E27FC236}">
                <a16:creationId xmlns:a16="http://schemas.microsoft.com/office/drawing/2014/main" id="{BC54BAF1-0C3C-9F40-5876-0340981A0A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86"/>
          <a:stretch/>
        </p:blipFill>
        <p:spPr>
          <a:xfrm>
            <a:off x="9101244" y="2399251"/>
            <a:ext cx="2731702" cy="33114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4816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CA3DC-1165-5436-5E4F-7952E3841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CONUS Dwell Time Waiver Package eSSS (example)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AB1029F-F0E0-24B9-7217-62BB3F4093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1151207"/>
              </p:ext>
            </p:extLst>
          </p:nvPr>
        </p:nvGraphicFramePr>
        <p:xfrm>
          <a:off x="1452294" y="1869632"/>
          <a:ext cx="9287412" cy="29570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21907">
                  <a:extLst>
                    <a:ext uri="{9D8B030D-6E8A-4147-A177-3AD203B41FA5}">
                      <a16:colId xmlns:a16="http://schemas.microsoft.com/office/drawing/2014/main" val="239716945"/>
                    </a:ext>
                  </a:extLst>
                </a:gridCol>
                <a:gridCol w="4865505">
                  <a:extLst>
                    <a:ext uri="{9D8B030D-6E8A-4147-A177-3AD203B41FA5}">
                      <a16:colId xmlns:a16="http://schemas.microsoft.com/office/drawing/2014/main" val="893422464"/>
                    </a:ext>
                  </a:extLst>
                </a:gridCol>
              </a:tblGrid>
              <a:tr h="492837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effectLst/>
                        </a:rPr>
                        <a:t>Office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effectLst/>
                        </a:rPr>
                        <a:t>Action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81237"/>
                  </a:ext>
                </a:extLst>
              </a:tr>
              <a:tr h="492837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CPS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Coord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8636100"/>
                  </a:ext>
                </a:extLst>
              </a:tr>
              <a:tr h="492837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Local Routing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Coord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1114995"/>
                  </a:ext>
                </a:extLst>
              </a:tr>
              <a:tr h="492837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AFPC/DPC (CFT)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Coord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1116037"/>
                  </a:ext>
                </a:extLst>
              </a:tr>
              <a:tr h="492837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Career Field Mgr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Coord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0438342"/>
                  </a:ext>
                </a:extLst>
              </a:tr>
              <a:tr h="492837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FLDCOM/MAJCOM/A1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Coord/Decision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585779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A135B2-DEB6-5F87-0785-142B0A43DF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42E453-760C-45C9-8C05-6ED692EDA49B}" type="slidenum">
              <a:rPr lang="en-US" smtClean="0"/>
              <a:pPr>
                <a:defRPr/>
              </a:pPr>
              <a:t>7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C29CC6-4A52-C428-CD39-0EAECE0271DD}"/>
              </a:ext>
            </a:extLst>
          </p:cNvPr>
          <p:cNvSpPr txBox="1"/>
          <p:nvPr/>
        </p:nvSpPr>
        <p:spPr>
          <a:xfrm>
            <a:off x="516963" y="1359750"/>
            <a:ext cx="11226304" cy="369332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3. Dwell Time package submitted to AFPC</a:t>
            </a:r>
          </a:p>
        </p:txBody>
      </p:sp>
    </p:spTree>
    <p:extLst>
      <p:ext uri="{BB962C8B-B14F-4D97-AF65-F5344CB8AC3E}">
        <p14:creationId xmlns:p14="http://schemas.microsoft.com/office/powerpoint/2010/main" val="3784402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15E84-5598-C57D-1014-38A82CBC1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CFT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412CD-3143-A310-D73C-53AA5A30E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966" y="1972976"/>
            <a:ext cx="11286067" cy="4449097"/>
          </a:xfrm>
        </p:spPr>
        <p:txBody>
          <a:bodyPr/>
          <a:lstStyle/>
          <a:p>
            <a:r>
              <a:rPr lang="en-US" dirty="0"/>
              <a:t>CFT is responsible for</a:t>
            </a:r>
          </a:p>
          <a:p>
            <a:pPr lvl="1"/>
            <a:r>
              <a:rPr lang="en-US" dirty="0"/>
              <a:t>QC package</a:t>
            </a:r>
          </a:p>
          <a:p>
            <a:pPr lvl="2"/>
            <a:r>
              <a:rPr lang="en-US" dirty="0"/>
              <a:t>Ensure all required documents are included</a:t>
            </a:r>
          </a:p>
          <a:p>
            <a:pPr lvl="1"/>
            <a:r>
              <a:rPr lang="en-US" dirty="0"/>
              <a:t>Decide on concur or non-concur at CFT level</a:t>
            </a:r>
          </a:p>
          <a:p>
            <a:pPr lvl="1"/>
            <a:r>
              <a:rPr lang="en-US" dirty="0"/>
              <a:t>Coordinate with CFM on concur or non-concur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04CF48-137F-7F9D-08A7-806F78873B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42E453-760C-45C9-8C05-6ED692EDA49B}" type="slidenum">
              <a:rPr lang="en-US" smtClean="0"/>
              <a:pPr>
                <a:defRPr/>
              </a:pPr>
              <a:t>8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0A9E3D-1B2E-22FC-C04A-EA25F79EBE6D}"/>
              </a:ext>
            </a:extLst>
          </p:cNvPr>
          <p:cNvSpPr txBox="1"/>
          <p:nvPr/>
        </p:nvSpPr>
        <p:spPr>
          <a:xfrm>
            <a:off x="538385" y="1476136"/>
            <a:ext cx="11135170" cy="36933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4. CFT Coords with CFM</a:t>
            </a:r>
          </a:p>
        </p:txBody>
      </p:sp>
    </p:spTree>
    <p:extLst>
      <p:ext uri="{BB962C8B-B14F-4D97-AF65-F5344CB8AC3E}">
        <p14:creationId xmlns:p14="http://schemas.microsoft.com/office/powerpoint/2010/main" val="3733872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6D39F-2936-C03E-DEE0-08011CDB3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After Decision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C87523F-9B3C-85BA-0E45-BE5C1CCF83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6508486"/>
              </p:ext>
            </p:extLst>
          </p:nvPr>
        </p:nvGraphicFramePr>
        <p:xfrm>
          <a:off x="-708870" y="1421060"/>
          <a:ext cx="11285538" cy="4743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1AF4-7C91-F3B3-27AA-8EB51712C1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42E453-760C-45C9-8C05-6ED692EDA49B}" type="slidenum">
              <a:rPr lang="en-US" smtClean="0"/>
              <a:pPr>
                <a:defRPr/>
              </a:pPr>
              <a:t>9</a:t>
            </a:fld>
            <a:endParaRPr lang="en-US">
              <a:solidFill>
                <a:srgbClr val="808080"/>
              </a:solidFill>
            </a:endParaRP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B69C7BD5-0002-DE41-267E-6215AEDF0B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6001951"/>
              </p:ext>
            </p:extLst>
          </p:nvPr>
        </p:nvGraphicFramePr>
        <p:xfrm>
          <a:off x="8699384" y="4244830"/>
          <a:ext cx="3218421" cy="2001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B56DFB60-226B-FE0F-01D9-A35A180009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3882941"/>
              </p:ext>
            </p:extLst>
          </p:nvPr>
        </p:nvGraphicFramePr>
        <p:xfrm>
          <a:off x="5571844" y="5166002"/>
          <a:ext cx="3127540" cy="1137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8" name="Arrow: Down 7">
            <a:extLst>
              <a:ext uri="{FF2B5EF4-FFF2-40B4-BE49-F238E27FC236}">
                <a16:creationId xmlns:a16="http://schemas.microsoft.com/office/drawing/2014/main" id="{E6E0AE7A-889C-0239-E254-D6BF6D05FD71}"/>
              </a:ext>
            </a:extLst>
          </p:cNvPr>
          <p:cNvSpPr/>
          <p:nvPr/>
        </p:nvSpPr>
        <p:spPr bwMode="auto">
          <a:xfrm>
            <a:off x="6997196" y="4964142"/>
            <a:ext cx="176169" cy="167780"/>
          </a:xfrm>
          <a:prstGeom prst="downArrow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rIns="91440" rtlCol="0" anchor="ctr">
            <a:spAutoFit/>
          </a:bodyPr>
          <a:lstStyle/>
          <a:p>
            <a:pPr indent="457200" algn="ctr">
              <a:tabLst>
                <a:tab pos="2057400" algn="l"/>
              </a:tabLst>
            </a:pPr>
            <a:endParaRPr lang="en-US" sz="1200" b="1" u="sng" dirty="0">
              <a:cs typeface="Times New Roman" pitchFamily="18" charset="0"/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13E6561D-0389-9D91-F67A-315F791C5FCE}"/>
              </a:ext>
            </a:extLst>
          </p:cNvPr>
          <p:cNvSpPr/>
          <p:nvPr/>
        </p:nvSpPr>
        <p:spPr bwMode="auto">
          <a:xfrm rot="16200000">
            <a:off x="9162954" y="4437034"/>
            <a:ext cx="176169" cy="167780"/>
          </a:xfrm>
          <a:prstGeom prst="downArrow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rIns="91440" rtlCol="0" anchor="ctr">
            <a:spAutoFit/>
          </a:bodyPr>
          <a:lstStyle/>
          <a:p>
            <a:pPr indent="457200" algn="ctr">
              <a:tabLst>
                <a:tab pos="2057400" algn="l"/>
              </a:tabLst>
            </a:pPr>
            <a:endParaRPr lang="en-US" sz="1200" b="1" u="sng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384268"/>
      </p:ext>
    </p:extLst>
  </p:cSld>
  <p:clrMapOvr>
    <a:masterClrMapping/>
  </p:clrMapOvr>
</p:sld>
</file>

<file path=ppt/theme/theme1.xml><?xml version="1.0" encoding="utf-8"?>
<a:theme xmlns:a="http://schemas.openxmlformats.org/drawingml/2006/main" name="3_USAF(Unclas)">
  <a:themeElements>
    <a:clrScheme name="USAF(Unclas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USAF(Unclas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</a:spPr>
      <a:bodyPr wrap="square" lIns="91440" rIns="91440" anchor="ctr">
        <a:spAutoFit/>
      </a:bodyPr>
      <a:lstStyle>
        <a:defPPr indent="457200">
          <a:tabLst>
            <a:tab pos="2057400" algn="l"/>
          </a:tabLst>
          <a:defRPr sz="1200" b="1" u="sng" dirty="0"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SAF(Unclas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F(Unclas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>
  <documentManagement>
    <_dlc_DocId xmlns="fb40db85-15e7-4374-938c-640af835de2c">KEDUC3FV4PV5-1655542392-37</_dlc_DocId>
    <_dlc_DocIdUrl xmlns="fb40db85-15e7-4374-938c-640af835de2c">
      <Url>https://usaf.dps.mil/sites/afpc-home/CM/_layouts/15/DocIdRedir.aspx?ID=KEDUC3FV4PV5-1655542392-37</Url>
      <Description>KEDUC3FV4PV5-1655542392-37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6B77688A690C42B2638265E190DB0F" ma:contentTypeVersion="3" ma:contentTypeDescription="Create a new document." ma:contentTypeScope="" ma:versionID="d2f96e86c74d999370455e1470bad041">
  <xsd:schema xmlns:xsd="http://www.w3.org/2001/XMLSchema" xmlns:xs="http://www.w3.org/2001/XMLSchema" xmlns:p="http://schemas.microsoft.com/office/2006/metadata/properties" xmlns:ns2="fb40db85-15e7-4374-938c-640af835de2c" xmlns:ns3="0b3afc86-20cd-4f93-8ffa-e067fefdd54a" targetNamespace="http://schemas.microsoft.com/office/2006/metadata/properties" ma:root="true" ma:fieldsID="eee3001080a0653632c6209ca9dae6ef" ns2:_="" ns3:_="">
    <xsd:import namespace="fb40db85-15e7-4374-938c-640af835de2c"/>
    <xsd:import namespace="0b3afc86-20cd-4f93-8ffa-e067fefdd5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40db85-15e7-4374-938c-640af835de2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3afc86-20cd-4f93-8ffa-e067fefdd5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70942B-67CC-4766-8E64-6B701B2DF5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9F52A1-48D8-499B-8685-462DB748657F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33B5525E-3377-4F7F-AF5A-BED6F1602287}">
  <ds:schemaRefs>
    <ds:schemaRef ds:uri="5cbdda85-93df-4f67-beda-b931f93d828b"/>
    <ds:schemaRef ds:uri="fb40db85-15e7-4374-938c-640af835de2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38793632-6DFC-4E91-B200-456EED15CC67}">
  <ds:schemaRefs>
    <ds:schemaRef ds:uri="0b3afc86-20cd-4f93-8ffa-e067fefdd54a"/>
    <ds:schemaRef ds:uri="fb40db85-15e7-4374-938c-640af835de2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8331b18d-2d87-48ef-a35f-ac8818ebf9b4}" enabled="0" method="" siteId="{8331b18d-2d87-48ef-a35f-ac8818ebf9b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870</TotalTime>
  <Words>1085</Words>
  <Application>Microsoft Office PowerPoint</Application>
  <PresentationFormat>Widescreen</PresentationFormat>
  <Paragraphs>212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3_USAF(Unclas)</vt:lpstr>
      <vt:lpstr>PowerPoint Presentation</vt:lpstr>
      <vt:lpstr>Overview</vt:lpstr>
      <vt:lpstr>Policy</vt:lpstr>
      <vt:lpstr>CONUS Dwell Time Waiver</vt:lpstr>
      <vt:lpstr>CONUS Dwell Time Waiver Process</vt:lpstr>
      <vt:lpstr>CONUS Dwell Time Waiver  Package Requirements</vt:lpstr>
      <vt:lpstr>CONUS Dwell Time Waiver Package eSSS (example)</vt:lpstr>
      <vt:lpstr>CFT Role</vt:lpstr>
      <vt:lpstr>After Decision</vt:lpstr>
      <vt:lpstr>Overseas Tour Curtailments</vt:lpstr>
      <vt:lpstr>Overseas Tour Curtailments-Process</vt:lpstr>
      <vt:lpstr>Acceptable Reason for Release</vt:lpstr>
      <vt:lpstr>OCONUS Curtailment  Package Requirements</vt:lpstr>
      <vt:lpstr>OCONUS Curtailment  Package eSSS (example)</vt:lpstr>
      <vt:lpstr>CFT Role</vt:lpstr>
      <vt:lpstr>DPCZC Review</vt:lpstr>
      <vt:lpstr>Decision Stage</vt:lpstr>
      <vt:lpstr>Resources</vt:lpstr>
      <vt:lpstr>PowerPoint Presentation</vt:lpstr>
    </vt:vector>
  </TitlesOfParts>
  <Company>U.S Air Force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rebecca.nolasco@us.af.mil</dc:creator>
  <cp:lastModifiedBy>BENITO, DEBORAH D CIV USAF AFPC AFPC/DPCZPP</cp:lastModifiedBy>
  <cp:revision>16</cp:revision>
  <cp:lastPrinted>2019-07-22T20:24:26Z</cp:lastPrinted>
  <dcterms:created xsi:type="dcterms:W3CDTF">2014-08-14T12:47:38Z</dcterms:created>
  <dcterms:modified xsi:type="dcterms:W3CDTF">2025-05-01T20:23:14Z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0x010100BD6B77688A690C42B2638265E190DB0F</vt:lpwstr>
  </property>
  <property fmtid="{D5CDD505-2E9C-101B-9397-08002B2CF9AE}" pid="3" name="_dlc_DocIdItemGuid">
    <vt:lpwstr>212f51a2-7b3d-4554-ac80-1e0608241d2c</vt:lpwstr>
  </property>
</Properties>
</file>